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4630400" cy="8229600"/>
  <p:notesSz cx="8229600" cy="14630400"/>
  <p:embeddedFontLst>
    <p:embeddedFont>
      <p:font typeface="Petrona Bold"/>
      <p:regular r:id="rId26"/>
    </p:embeddedFont>
    <p:embeddedFont>
      <p:font typeface="Petrona Bold"/>
      <p:regular r:id="rId27"/>
    </p:embeddedFont>
    <p:embeddedFont>
      <p:font typeface="Petrona Bold"/>
      <p:regular r:id="rId28"/>
    </p:embeddedFont>
    <p:embeddedFont>
      <p:font typeface="Petrona Bold"/>
      <p:regular r:id="rId29"/>
    </p:embeddedFont>
    <p:embeddedFont>
      <p:font typeface="Petrona Bold"/>
      <p:regular r:id="rId30"/>
    </p:embeddedFont>
    <p:embeddedFont>
      <p:font typeface="Petrona Bold"/>
      <p:regular r:id="rId31"/>
    </p:embeddedFont>
    <p:embeddedFont>
      <p:font typeface="Petrona Bold"/>
      <p:regular r:id="rId32"/>
    </p:embeddedFont>
    <p:embeddedFont>
      <p:font typeface="Petrona Bold"/>
      <p:regular r:id="rId33"/>
    </p:embeddedFont>
    <p:embeddedFont>
      <p:font typeface="Petrona Bold"/>
      <p:regular r:id="rId34"/>
    </p:embeddedFont>
    <p:embeddedFont>
      <p:font typeface="Petrona Bold"/>
      <p:regular r:id="rId35"/>
    </p:embeddedFont>
    <p:embeddedFont>
      <p:font typeface="Petrona Bold"/>
      <p:regular r:id="rId36"/>
    </p:embeddedFont>
    <p:embeddedFont>
      <p:font typeface="Petrona Bold"/>
      <p:regular r:id="rId37"/>
    </p:embeddedFont>
    <p:embeddedFont>
      <p:font typeface="Petrona Bold"/>
      <p:regular r:id="rId38"/>
    </p:embeddedFont>
    <p:embeddedFont>
      <p:font typeface="Petrona Bold"/>
      <p:regular r:id="rId39"/>
    </p:embeddedFont>
    <p:embeddedFont>
      <p:font typeface="Petrona Bold"/>
      <p:regular r:id="rId40"/>
    </p:embeddedFont>
    <p:embeddedFont>
      <p:font typeface="Petrona Bold"/>
      <p:regular r:id="rId41"/>
    </p:embeddedFont>
    <p:embeddedFont>
      <p:font typeface="Petrona Bold"/>
      <p:regular r:id="rId42"/>
    </p:embeddedFont>
    <p:embeddedFont>
      <p:font typeface="Petrona Bold"/>
      <p:regular r:id="rId43"/>
    </p:embeddedFont>
    <p:embeddedFont>
      <p:font typeface="Inter"/>
      <p:regular r:id="rId44"/>
    </p:embeddedFont>
    <p:embeddedFont>
      <p:font typeface="Inter"/>
      <p:regular r:id="rId45"/>
    </p:embeddedFont>
    <p:embeddedFont>
      <p:font typeface="Inter"/>
      <p:regular r:id="rId46"/>
    </p:embeddedFont>
    <p:embeddedFont>
      <p:font typeface="Inter"/>
      <p:regular r:id="rId47"/>
    </p:embeddedFont>
    <p:embeddedFont>
      <p:font typeface="Inter"/>
      <p:regular r:id="rId48"/>
    </p:embeddedFont>
    <p:embeddedFont>
      <p:font typeface="Inter"/>
      <p:regular r:id="rId4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26" Type="http://schemas.openxmlformats.org/officeDocument/2006/relationships/font" Target="fonts/font1.fntdata"/><Relationship Id="rId27" Type="http://schemas.openxmlformats.org/officeDocument/2006/relationships/font" Target="fonts/font2.fntdata"/><Relationship Id="rId28" Type="http://schemas.openxmlformats.org/officeDocument/2006/relationships/font" Target="fonts/font3.fntdata"/><Relationship Id="rId29" Type="http://schemas.openxmlformats.org/officeDocument/2006/relationships/font" Target="fonts/font4.fntdata"/><Relationship Id="rId30" Type="http://schemas.openxmlformats.org/officeDocument/2006/relationships/font" Target="fonts/font5.fntdata"/><Relationship Id="rId31" Type="http://schemas.openxmlformats.org/officeDocument/2006/relationships/font" Target="fonts/font6.fntdata"/><Relationship Id="rId32" Type="http://schemas.openxmlformats.org/officeDocument/2006/relationships/font" Target="fonts/font7.fntdata"/><Relationship Id="rId33" Type="http://schemas.openxmlformats.org/officeDocument/2006/relationships/font" Target="fonts/font8.fntdata"/><Relationship Id="rId34" Type="http://schemas.openxmlformats.org/officeDocument/2006/relationships/font" Target="fonts/font9.fntdata"/><Relationship Id="rId35" Type="http://schemas.openxmlformats.org/officeDocument/2006/relationships/font" Target="fonts/font10.fntdata"/><Relationship Id="rId36" Type="http://schemas.openxmlformats.org/officeDocument/2006/relationships/font" Target="fonts/font11.fntdata"/><Relationship Id="rId37" Type="http://schemas.openxmlformats.org/officeDocument/2006/relationships/font" Target="fonts/font12.fntdata"/><Relationship Id="rId38" Type="http://schemas.openxmlformats.org/officeDocument/2006/relationships/font" Target="fonts/font13.fntdata"/><Relationship Id="rId39" Type="http://schemas.openxmlformats.org/officeDocument/2006/relationships/font" Target="fonts/font14.fntdata"/><Relationship Id="rId40" Type="http://schemas.openxmlformats.org/officeDocument/2006/relationships/font" Target="fonts/font15.fntdata"/><Relationship Id="rId41" Type="http://schemas.openxmlformats.org/officeDocument/2006/relationships/font" Target="fonts/font16.fntdata"/><Relationship Id="rId42" Type="http://schemas.openxmlformats.org/officeDocument/2006/relationships/font" Target="fonts/font17.fntdata"/><Relationship Id="rId43" Type="http://schemas.openxmlformats.org/officeDocument/2006/relationships/font" Target="fonts/font18.fntdata"/><Relationship Id="rId44" Type="http://schemas.openxmlformats.org/officeDocument/2006/relationships/font" Target="fonts/font19.fntdata"/><Relationship Id="rId45" Type="http://schemas.openxmlformats.org/officeDocument/2006/relationships/font" Target="fonts/font20.fntdata"/><Relationship Id="rId46" Type="http://schemas.openxmlformats.org/officeDocument/2006/relationships/font" Target="fonts/font21.fntdata"/><Relationship Id="rId47" Type="http://schemas.openxmlformats.org/officeDocument/2006/relationships/font" Target="fonts/font22.fntdata"/><Relationship Id="rId48" Type="http://schemas.openxmlformats.org/officeDocument/2006/relationships/font" Target="fonts/font23.fntdata"/><Relationship Id="rId49" Type="http://schemas.openxmlformats.org/officeDocument/2006/relationships/font" Target="fonts/font24.fntdata"/></Relationships>
</file>

<file path=ppt/media/>
</file>

<file path=ppt/media/image-1-1.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1012-1.png>
</file>

<file path=ppt/media/image-1012-2.png>
</file>

<file path=ppt/media/image-1013-1.png>
</file>

<file path=ppt/media/image-1013-2.png>
</file>

<file path=ppt/media/image-1014-1.png>
</file>

<file path=ppt/media/image-1014-2.png>
</file>

<file path=ppt/media/image-1015-1.png>
</file>

<file path=ppt/media/image-1015-2.png>
</file>

<file path=ppt/media/image-1016-1.png>
</file>

<file path=ppt/media/image-1016-2.png>
</file>

<file path=ppt/media/image-1017-1.png>
</file>

<file path=ppt/media/image-1017-2.png>
</file>

<file path=ppt/media/image-1018-1.png>
</file>

<file path=ppt/media/image-1018-2.png>
</file>

<file path=ppt/media/image-1019-1.png>
</file>

<file path=ppt/media/image-1019-2.png>
</file>

<file path=ppt/media/image-1020-1.png>
</file>

<file path=ppt/media/image-1020-2.png>
</file>

<file path=ppt/media/image-13-1.png>
</file>

<file path=ppt/media/image-15-1.png>
</file>

<file path=ppt/media/image-17-1.png>
</file>

<file path=ppt/media/image-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2-1.png"/><Relationship Id="rId2" Type="http://schemas.openxmlformats.org/officeDocument/2006/relationships/image" Target="../media/image-1012-2.png"/><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3-1.png"/><Relationship Id="rId2" Type="http://schemas.openxmlformats.org/officeDocument/2006/relationships/image" Target="../media/image-1013-2.png"/><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4-1.png"/><Relationship Id="rId2" Type="http://schemas.openxmlformats.org/officeDocument/2006/relationships/image" Target="../media/image-1014-2.png"/><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5-1.png"/><Relationship Id="rId2" Type="http://schemas.openxmlformats.org/officeDocument/2006/relationships/image" Target="../media/image-1015-2.png"/><Relationship Id="rId4"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6-1.png"/><Relationship Id="rId2" Type="http://schemas.openxmlformats.org/officeDocument/2006/relationships/image" Target="../media/image-1016-2.png"/><Relationship Id="rId4"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7-1.png"/><Relationship Id="rId2" Type="http://schemas.openxmlformats.org/officeDocument/2006/relationships/image" Target="../media/image-1017-2.png"/><Relationship Id="rId4"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8-1.png"/><Relationship Id="rId2" Type="http://schemas.openxmlformats.org/officeDocument/2006/relationships/image" Target="../media/image-1018-2.png"/><Relationship Id="rId4"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9-1.png"/><Relationship Id="rId2" Type="http://schemas.openxmlformats.org/officeDocument/2006/relationships/image" Target="../media/image-1019-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20-1.png"/><Relationship Id="rId2" Type="http://schemas.openxmlformats.org/officeDocument/2006/relationships/image" Target="../media/image-1020-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6.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8.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864037" y="2614136"/>
            <a:ext cx="7415927" cy="2235994"/>
          </a:xfrm>
          <a:prstGeom prst="rect">
            <a:avLst/>
          </a:prstGeom>
          <a:noFill/>
          <a:ln/>
        </p:spPr>
        <p:txBody>
          <a:bodyPr wrap="square" lIns="0" tIns="0" rIns="0" bIns="0" rtlCol="0" anchor="t"/>
          <a:lstStyle/>
          <a:p>
            <a:pPr indent="0" marL="0">
              <a:lnSpc>
                <a:spcPts val="8800"/>
              </a:lnSpc>
              <a:buNone/>
            </a:pPr>
            <a:r>
              <a:rPr lang="en-US" sz="7000" b="1" spc="-141" kern="0" dirty="0">
                <a:solidFill>
                  <a:srgbClr val="FF8AAF"/>
                </a:solidFill>
                <a:latin typeface="Petrona Bold" pitchFamily="34" charset="0"/>
                <a:ea typeface="Petrona Bold" pitchFamily="34" charset="-122"/>
                <a:cs typeface="Petrona Bold" pitchFamily="34" charset="-120"/>
              </a:rPr>
              <a:t>PROJECT ON ANALYTICS</a:t>
            </a:r>
            <a:endParaRPr lang="en-US" sz="7000" dirty="0"/>
          </a:p>
        </p:txBody>
      </p:sp>
      <p:sp>
        <p:nvSpPr>
          <p:cNvPr id="4" name="Text 1"/>
          <p:cNvSpPr/>
          <p:nvPr/>
        </p:nvSpPr>
        <p:spPr>
          <a:xfrm>
            <a:off x="864037" y="5220414"/>
            <a:ext cx="7415927" cy="395049"/>
          </a:xfrm>
          <a:prstGeom prst="rect">
            <a:avLst/>
          </a:prstGeom>
          <a:noFill/>
          <a:ln/>
        </p:spPr>
        <p:txBody>
          <a:bodyPr wrap="none" lIns="0" tIns="0" rIns="0" bIns="0" rtlCol="0" anchor="t"/>
          <a:lstStyle/>
          <a:p>
            <a:pPr indent="0" marL="0">
              <a:lnSpc>
                <a:spcPts val="3100"/>
              </a:lnSpc>
              <a:buNone/>
            </a:pPr>
            <a:r>
              <a:rPr lang="en-US" sz="1900" b="1" i="1" spc="-39" kern="0" dirty="0">
                <a:solidFill>
                  <a:srgbClr val="E0D6DE"/>
                </a:solidFill>
                <a:latin typeface="Inter" pitchFamily="34" charset="0"/>
                <a:ea typeface="Inter" pitchFamily="34" charset="-122"/>
                <a:cs typeface="Inter" pitchFamily="34" charset="-120"/>
              </a:rPr>
              <a:t>created by Ritik Kumar</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061918"/>
            <a:ext cx="6480810"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Visual Representation</a:t>
            </a:r>
            <a:endParaRPr lang="en-US" sz="5100" dirty="0"/>
          </a:p>
        </p:txBody>
      </p:sp>
      <p:pic>
        <p:nvPicPr>
          <p:cNvPr id="3" name="Image 0" descr="preencoded.png">    </p:cNvPr>
          <p:cNvPicPr>
            <a:picLocks noChangeAspect="1"/>
          </p:cNvPicPr>
          <p:nvPr/>
        </p:nvPicPr>
        <p:blipFill>
          <a:blip r:embed="rId1"/>
          <a:stretch>
            <a:fillRect/>
          </a:stretch>
        </p:blipFill>
        <p:spPr>
          <a:xfrm>
            <a:off x="864037" y="2242185"/>
            <a:ext cx="11727180" cy="492537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2494717"/>
            <a:ext cx="12902327" cy="3240167"/>
          </a:xfrm>
          <a:prstGeom prst="rect">
            <a:avLst/>
          </a:prstGeom>
          <a:noFill/>
          <a:ln/>
        </p:spPr>
        <p:txBody>
          <a:bodyPr wrap="square" lIns="0" tIns="0" rIns="0" bIns="0" rtlCol="0" anchor="t"/>
          <a:lstStyle/>
          <a:p>
            <a:pPr indent="0" marL="0">
              <a:lnSpc>
                <a:spcPts val="12750"/>
              </a:lnSpc>
              <a:buNone/>
            </a:pPr>
            <a:r>
              <a:rPr lang="en-US" sz="10200" b="1" spc="-204" kern="0" dirty="0">
                <a:solidFill>
                  <a:srgbClr val="FF8AAF"/>
                </a:solidFill>
                <a:latin typeface="Petrona Bold" pitchFamily="34" charset="0"/>
                <a:ea typeface="Petrona Bold" pitchFamily="34" charset="-122"/>
                <a:cs typeface="Petrona Bold" pitchFamily="34" charset="-120"/>
              </a:rPr>
              <a:t>Expense Details for last 6 months</a:t>
            </a:r>
            <a:endParaRPr lang="en-US" sz="102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4037" y="683300"/>
            <a:ext cx="9766935"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The month-wise trend of expenses</a:t>
            </a:r>
            <a:endParaRPr lang="en-US" sz="5100" dirty="0"/>
          </a:p>
        </p:txBody>
      </p:sp>
      <p:sp>
        <p:nvSpPr>
          <p:cNvPr id="3" name="Shape 1"/>
          <p:cNvSpPr/>
          <p:nvPr/>
        </p:nvSpPr>
        <p:spPr>
          <a:xfrm>
            <a:off x="864037" y="1863566"/>
            <a:ext cx="12902327" cy="5682615"/>
          </a:xfrm>
          <a:prstGeom prst="roundRect">
            <a:avLst>
              <a:gd name="adj" fmla="val 1825"/>
            </a:avLst>
          </a:prstGeom>
          <a:noFill/>
          <a:ln w="15240">
            <a:solidFill>
              <a:srgbClr val="FFFFFF">
                <a:alpha val="24000"/>
              </a:srgbClr>
            </a:solidFill>
            <a:prstDash val="solid"/>
          </a:ln>
        </p:spPr>
      </p:sp>
      <p:sp>
        <p:nvSpPr>
          <p:cNvPr id="4" name="Shape 2"/>
          <p:cNvSpPr/>
          <p:nvPr/>
        </p:nvSpPr>
        <p:spPr>
          <a:xfrm>
            <a:off x="879277" y="1878806"/>
            <a:ext cx="12871847" cy="706517"/>
          </a:xfrm>
          <a:prstGeom prst="rect">
            <a:avLst/>
          </a:prstGeom>
          <a:solidFill>
            <a:srgbClr val="FFFFFF">
              <a:alpha val="4000"/>
            </a:srgbClr>
          </a:solidFill>
          <a:ln/>
        </p:spPr>
      </p:sp>
      <p:sp>
        <p:nvSpPr>
          <p:cNvPr id="5" name="Text 3"/>
          <p:cNvSpPr/>
          <p:nvPr/>
        </p:nvSpPr>
        <p:spPr>
          <a:xfrm>
            <a:off x="1126093" y="2034540"/>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Months</a:t>
            </a:r>
            <a:endParaRPr lang="en-US" sz="1900" dirty="0"/>
          </a:p>
        </p:txBody>
      </p:sp>
      <p:sp>
        <p:nvSpPr>
          <p:cNvPr id="6" name="Text 4"/>
          <p:cNvSpPr/>
          <p:nvPr/>
        </p:nvSpPr>
        <p:spPr>
          <a:xfrm>
            <a:off x="7565827" y="2034540"/>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Sum of Expense (INR)</a:t>
            </a:r>
            <a:endParaRPr lang="en-US" sz="1900" dirty="0"/>
          </a:p>
        </p:txBody>
      </p:sp>
      <p:sp>
        <p:nvSpPr>
          <p:cNvPr id="7" name="Shape 5"/>
          <p:cNvSpPr/>
          <p:nvPr/>
        </p:nvSpPr>
        <p:spPr>
          <a:xfrm>
            <a:off x="879277" y="2585323"/>
            <a:ext cx="12871847" cy="706517"/>
          </a:xfrm>
          <a:prstGeom prst="rect">
            <a:avLst/>
          </a:prstGeom>
          <a:solidFill>
            <a:srgbClr val="000000">
              <a:alpha val="4000"/>
            </a:srgbClr>
          </a:solidFill>
          <a:ln/>
        </p:spPr>
      </p:sp>
      <p:sp>
        <p:nvSpPr>
          <p:cNvPr id="8" name="Text 6"/>
          <p:cNvSpPr/>
          <p:nvPr/>
        </p:nvSpPr>
        <p:spPr>
          <a:xfrm>
            <a:off x="1126093" y="2741057"/>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January</a:t>
            </a:r>
            <a:endParaRPr lang="en-US" sz="1900" dirty="0"/>
          </a:p>
        </p:txBody>
      </p:sp>
      <p:sp>
        <p:nvSpPr>
          <p:cNvPr id="9" name="Text 7"/>
          <p:cNvSpPr/>
          <p:nvPr/>
        </p:nvSpPr>
        <p:spPr>
          <a:xfrm>
            <a:off x="7565827" y="2741057"/>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13900</a:t>
            </a:r>
            <a:endParaRPr lang="en-US" sz="1900" dirty="0"/>
          </a:p>
        </p:txBody>
      </p:sp>
      <p:sp>
        <p:nvSpPr>
          <p:cNvPr id="10" name="Shape 8"/>
          <p:cNvSpPr/>
          <p:nvPr/>
        </p:nvSpPr>
        <p:spPr>
          <a:xfrm>
            <a:off x="879277" y="3291840"/>
            <a:ext cx="12871847" cy="706517"/>
          </a:xfrm>
          <a:prstGeom prst="rect">
            <a:avLst/>
          </a:prstGeom>
          <a:solidFill>
            <a:srgbClr val="FFFFFF">
              <a:alpha val="4000"/>
            </a:srgbClr>
          </a:solidFill>
          <a:ln/>
        </p:spPr>
      </p:sp>
      <p:sp>
        <p:nvSpPr>
          <p:cNvPr id="11" name="Text 9"/>
          <p:cNvSpPr/>
          <p:nvPr/>
        </p:nvSpPr>
        <p:spPr>
          <a:xfrm>
            <a:off x="1126093" y="3447574"/>
            <a:ext cx="5938480" cy="395049"/>
          </a:xfrm>
          <a:prstGeom prst="rect">
            <a:avLst/>
          </a:prstGeom>
          <a:noFill/>
          <a:ln/>
        </p:spPr>
        <p:txBody>
          <a:bodyPr wrap="none" lIns="0" tIns="0" rIns="0" bIns="0" rtlCol="0" anchor="t"/>
          <a:lstStyle/>
          <a:p>
            <a:pPr indent="0" marL="0">
              <a:lnSpc>
                <a:spcPts val="3100"/>
              </a:lnSpc>
              <a:buNone/>
            </a:pPr>
            <a:r>
              <a:rPr lang="en-US" sz="1900" b="1" u="sng" spc="-39" kern="0" dirty="0">
                <a:solidFill>
                  <a:srgbClr val="FFB071"/>
                </a:solidFill>
                <a:latin typeface="Inter" pitchFamily="34" charset="0"/>
                <a:ea typeface="Inter" pitchFamily="34" charset="-122"/>
                <a:cs typeface="Inter" pitchFamily="34" charset="-120"/>
              </a:rPr>
              <a:t>February</a:t>
            </a:r>
            <a:endParaRPr lang="en-US" sz="1900" dirty="0"/>
          </a:p>
        </p:txBody>
      </p:sp>
      <p:sp>
        <p:nvSpPr>
          <p:cNvPr id="12" name="Text 10"/>
          <p:cNvSpPr/>
          <p:nvPr/>
        </p:nvSpPr>
        <p:spPr>
          <a:xfrm>
            <a:off x="7565827" y="3447574"/>
            <a:ext cx="5938480" cy="395049"/>
          </a:xfrm>
          <a:prstGeom prst="rect">
            <a:avLst/>
          </a:prstGeom>
          <a:noFill/>
          <a:ln/>
        </p:spPr>
        <p:txBody>
          <a:bodyPr wrap="none" lIns="0" tIns="0" rIns="0" bIns="0" rtlCol="0" anchor="t"/>
          <a:lstStyle/>
          <a:p>
            <a:pPr indent="0" marL="0">
              <a:lnSpc>
                <a:spcPts val="3100"/>
              </a:lnSpc>
              <a:buNone/>
            </a:pPr>
            <a:r>
              <a:rPr lang="en-US" sz="1900" b="1" u="sng" spc="-39" kern="0" dirty="0">
                <a:solidFill>
                  <a:srgbClr val="FFB071"/>
                </a:solidFill>
                <a:latin typeface="Inter" pitchFamily="34" charset="0"/>
                <a:ea typeface="Inter" pitchFamily="34" charset="-122"/>
                <a:cs typeface="Inter" pitchFamily="34" charset="-120"/>
              </a:rPr>
              <a:t>15620</a:t>
            </a:r>
            <a:endParaRPr lang="en-US" sz="1900" dirty="0"/>
          </a:p>
        </p:txBody>
      </p:sp>
      <p:sp>
        <p:nvSpPr>
          <p:cNvPr id="13" name="Shape 11"/>
          <p:cNvSpPr/>
          <p:nvPr/>
        </p:nvSpPr>
        <p:spPr>
          <a:xfrm>
            <a:off x="879277" y="3998357"/>
            <a:ext cx="12871847" cy="706517"/>
          </a:xfrm>
          <a:prstGeom prst="rect">
            <a:avLst/>
          </a:prstGeom>
          <a:solidFill>
            <a:srgbClr val="000000">
              <a:alpha val="4000"/>
            </a:srgbClr>
          </a:solidFill>
          <a:ln/>
        </p:spPr>
      </p:sp>
      <p:sp>
        <p:nvSpPr>
          <p:cNvPr id="14" name="Text 12"/>
          <p:cNvSpPr/>
          <p:nvPr/>
        </p:nvSpPr>
        <p:spPr>
          <a:xfrm>
            <a:off x="1126093" y="4154091"/>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March</a:t>
            </a:r>
            <a:endParaRPr lang="en-US" sz="1900" dirty="0"/>
          </a:p>
        </p:txBody>
      </p:sp>
      <p:sp>
        <p:nvSpPr>
          <p:cNvPr id="15" name="Text 13"/>
          <p:cNvSpPr/>
          <p:nvPr/>
        </p:nvSpPr>
        <p:spPr>
          <a:xfrm>
            <a:off x="7565827" y="4154091"/>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13140</a:t>
            </a:r>
            <a:endParaRPr lang="en-US" sz="1900" dirty="0"/>
          </a:p>
        </p:txBody>
      </p:sp>
      <p:sp>
        <p:nvSpPr>
          <p:cNvPr id="16" name="Shape 14"/>
          <p:cNvSpPr/>
          <p:nvPr/>
        </p:nvSpPr>
        <p:spPr>
          <a:xfrm>
            <a:off x="879277" y="4704874"/>
            <a:ext cx="12871847" cy="706517"/>
          </a:xfrm>
          <a:prstGeom prst="rect">
            <a:avLst/>
          </a:prstGeom>
          <a:solidFill>
            <a:srgbClr val="FFFFFF">
              <a:alpha val="4000"/>
            </a:srgbClr>
          </a:solidFill>
          <a:ln/>
        </p:spPr>
      </p:sp>
      <p:sp>
        <p:nvSpPr>
          <p:cNvPr id="17" name="Text 15"/>
          <p:cNvSpPr/>
          <p:nvPr/>
        </p:nvSpPr>
        <p:spPr>
          <a:xfrm>
            <a:off x="1126093" y="4860608"/>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April</a:t>
            </a:r>
            <a:endParaRPr lang="en-US" sz="1900" dirty="0"/>
          </a:p>
        </p:txBody>
      </p:sp>
      <p:sp>
        <p:nvSpPr>
          <p:cNvPr id="18" name="Text 16"/>
          <p:cNvSpPr/>
          <p:nvPr/>
        </p:nvSpPr>
        <p:spPr>
          <a:xfrm>
            <a:off x="7565827" y="4860608"/>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14800</a:t>
            </a:r>
            <a:endParaRPr lang="en-US" sz="1900" dirty="0"/>
          </a:p>
        </p:txBody>
      </p:sp>
      <p:sp>
        <p:nvSpPr>
          <p:cNvPr id="19" name="Shape 17"/>
          <p:cNvSpPr/>
          <p:nvPr/>
        </p:nvSpPr>
        <p:spPr>
          <a:xfrm>
            <a:off x="879277" y="5411391"/>
            <a:ext cx="12871847" cy="706517"/>
          </a:xfrm>
          <a:prstGeom prst="rect">
            <a:avLst/>
          </a:prstGeom>
          <a:solidFill>
            <a:srgbClr val="000000">
              <a:alpha val="4000"/>
            </a:srgbClr>
          </a:solidFill>
          <a:ln/>
        </p:spPr>
      </p:sp>
      <p:sp>
        <p:nvSpPr>
          <p:cNvPr id="20" name="Text 18"/>
          <p:cNvSpPr/>
          <p:nvPr/>
        </p:nvSpPr>
        <p:spPr>
          <a:xfrm>
            <a:off x="1126093" y="5567124"/>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May</a:t>
            </a:r>
            <a:endParaRPr lang="en-US" sz="1900" dirty="0"/>
          </a:p>
        </p:txBody>
      </p:sp>
      <p:sp>
        <p:nvSpPr>
          <p:cNvPr id="21" name="Text 19"/>
          <p:cNvSpPr/>
          <p:nvPr/>
        </p:nvSpPr>
        <p:spPr>
          <a:xfrm>
            <a:off x="7565827" y="5567124"/>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13370</a:t>
            </a:r>
            <a:endParaRPr lang="en-US" sz="1900" dirty="0"/>
          </a:p>
        </p:txBody>
      </p:sp>
      <p:sp>
        <p:nvSpPr>
          <p:cNvPr id="22" name="Shape 20"/>
          <p:cNvSpPr/>
          <p:nvPr/>
        </p:nvSpPr>
        <p:spPr>
          <a:xfrm>
            <a:off x="879277" y="6117908"/>
            <a:ext cx="12871847" cy="706517"/>
          </a:xfrm>
          <a:prstGeom prst="rect">
            <a:avLst/>
          </a:prstGeom>
          <a:solidFill>
            <a:srgbClr val="FFFFFF">
              <a:alpha val="4000"/>
            </a:srgbClr>
          </a:solidFill>
          <a:ln/>
        </p:spPr>
      </p:sp>
      <p:sp>
        <p:nvSpPr>
          <p:cNvPr id="23" name="Text 21"/>
          <p:cNvSpPr/>
          <p:nvPr/>
        </p:nvSpPr>
        <p:spPr>
          <a:xfrm>
            <a:off x="1126093" y="6273641"/>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June</a:t>
            </a:r>
            <a:endParaRPr lang="en-US" sz="1900" dirty="0"/>
          </a:p>
        </p:txBody>
      </p:sp>
      <p:sp>
        <p:nvSpPr>
          <p:cNvPr id="24" name="Text 22"/>
          <p:cNvSpPr/>
          <p:nvPr/>
        </p:nvSpPr>
        <p:spPr>
          <a:xfrm>
            <a:off x="7565827" y="6273641"/>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13560</a:t>
            </a:r>
            <a:endParaRPr lang="en-US" sz="1900" dirty="0"/>
          </a:p>
        </p:txBody>
      </p:sp>
      <p:sp>
        <p:nvSpPr>
          <p:cNvPr id="25" name="Shape 23"/>
          <p:cNvSpPr/>
          <p:nvPr/>
        </p:nvSpPr>
        <p:spPr>
          <a:xfrm>
            <a:off x="879277" y="6824424"/>
            <a:ext cx="12871847" cy="706517"/>
          </a:xfrm>
          <a:prstGeom prst="rect">
            <a:avLst/>
          </a:prstGeom>
          <a:solidFill>
            <a:srgbClr val="000000">
              <a:alpha val="4000"/>
            </a:srgbClr>
          </a:solidFill>
          <a:ln/>
        </p:spPr>
      </p:sp>
      <p:sp>
        <p:nvSpPr>
          <p:cNvPr id="26" name="Text 24"/>
          <p:cNvSpPr/>
          <p:nvPr/>
        </p:nvSpPr>
        <p:spPr>
          <a:xfrm>
            <a:off x="1126093" y="6980158"/>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Grand Total</a:t>
            </a:r>
            <a:endParaRPr lang="en-US" sz="1900" dirty="0"/>
          </a:p>
        </p:txBody>
      </p:sp>
      <p:sp>
        <p:nvSpPr>
          <p:cNvPr id="27" name="Text 25"/>
          <p:cNvSpPr/>
          <p:nvPr/>
        </p:nvSpPr>
        <p:spPr>
          <a:xfrm>
            <a:off x="7565827" y="6980158"/>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84390</a:t>
            </a:r>
            <a:endParaRPr lang="en-US" sz="19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698302" y="548640"/>
            <a:ext cx="5238036" cy="654606"/>
          </a:xfrm>
          <a:prstGeom prst="rect">
            <a:avLst/>
          </a:prstGeom>
          <a:noFill/>
          <a:ln/>
        </p:spPr>
        <p:txBody>
          <a:bodyPr wrap="none" lIns="0" tIns="0" rIns="0" bIns="0" rtlCol="0" anchor="t"/>
          <a:lstStyle/>
          <a:p>
            <a:pPr indent="0" marL="0">
              <a:lnSpc>
                <a:spcPts val="5150"/>
              </a:lnSpc>
              <a:buNone/>
            </a:pPr>
            <a:r>
              <a:rPr lang="en-US" sz="4100" b="1" spc="-82" kern="0" dirty="0">
                <a:solidFill>
                  <a:srgbClr val="FF8AAF"/>
                </a:solidFill>
                <a:latin typeface="Petrona Bold" pitchFamily="34" charset="0"/>
                <a:ea typeface="Petrona Bold" pitchFamily="34" charset="-122"/>
                <a:cs typeface="Petrona Bold" pitchFamily="34" charset="-120"/>
              </a:rPr>
              <a:t>Visual Representation</a:t>
            </a:r>
            <a:endParaRPr lang="en-US" sz="4100" dirty="0"/>
          </a:p>
        </p:txBody>
      </p:sp>
      <p:pic>
        <p:nvPicPr>
          <p:cNvPr id="3" name="Image 0" descr="preencoded.png">    </p:cNvPr>
          <p:cNvPicPr>
            <a:picLocks noChangeAspect="1"/>
          </p:cNvPicPr>
          <p:nvPr/>
        </p:nvPicPr>
        <p:blipFill>
          <a:blip r:embed="rId1"/>
          <a:stretch>
            <a:fillRect/>
          </a:stretch>
        </p:blipFill>
        <p:spPr>
          <a:xfrm>
            <a:off x="698302" y="1502450"/>
            <a:ext cx="9378553" cy="5637014"/>
          </a:xfrm>
          <a:prstGeom prst="rect">
            <a:avLst/>
          </a:prstGeom>
        </p:spPr>
      </p:pic>
      <p:sp>
        <p:nvSpPr>
          <p:cNvPr id="4" name="Text 1"/>
          <p:cNvSpPr/>
          <p:nvPr/>
        </p:nvSpPr>
        <p:spPr>
          <a:xfrm>
            <a:off x="698302" y="7363897"/>
            <a:ext cx="13233797" cy="319207"/>
          </a:xfrm>
          <a:prstGeom prst="rect">
            <a:avLst/>
          </a:prstGeom>
          <a:noFill/>
          <a:ln/>
        </p:spPr>
        <p:txBody>
          <a:bodyPr wrap="none" lIns="0" tIns="0" rIns="0" bIns="0" rtlCol="0" anchor="t"/>
          <a:lstStyle/>
          <a:p>
            <a:pPr indent="0" marL="0">
              <a:lnSpc>
                <a:spcPts val="2500"/>
              </a:lnSpc>
              <a:buNone/>
            </a:pP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6171" y="628769"/>
            <a:ext cx="5972056" cy="746522"/>
          </a:xfrm>
          <a:prstGeom prst="rect">
            <a:avLst/>
          </a:prstGeom>
          <a:noFill/>
          <a:ln/>
        </p:spPr>
        <p:txBody>
          <a:bodyPr wrap="none" lIns="0" tIns="0" rIns="0" bIns="0" rtlCol="0" anchor="t"/>
          <a:lstStyle/>
          <a:p>
            <a:pPr indent="0" marL="0">
              <a:lnSpc>
                <a:spcPts val="5850"/>
              </a:lnSpc>
              <a:buNone/>
            </a:pPr>
            <a:r>
              <a:rPr lang="en-US" sz="4700" b="1" spc="-94" kern="0" dirty="0">
                <a:solidFill>
                  <a:srgbClr val="FF8AAF"/>
                </a:solidFill>
                <a:latin typeface="Petrona Bold" pitchFamily="34" charset="0"/>
                <a:ea typeface="Petrona Bold" pitchFamily="34" charset="-122"/>
                <a:cs typeface="Petrona Bold" pitchFamily="34" charset="-120"/>
              </a:rPr>
              <a:t>Sum of Expenses</a:t>
            </a:r>
            <a:endParaRPr lang="en-US" sz="4700" dirty="0"/>
          </a:p>
        </p:txBody>
      </p:sp>
      <p:sp>
        <p:nvSpPr>
          <p:cNvPr id="3" name="Shape 1"/>
          <p:cNvSpPr/>
          <p:nvPr/>
        </p:nvSpPr>
        <p:spPr>
          <a:xfrm>
            <a:off x="796171" y="1716524"/>
            <a:ext cx="13038058" cy="5884188"/>
          </a:xfrm>
          <a:prstGeom prst="roundRect">
            <a:avLst>
              <a:gd name="adj" fmla="val 1624"/>
            </a:avLst>
          </a:prstGeom>
          <a:noFill/>
          <a:ln w="7620">
            <a:solidFill>
              <a:srgbClr val="FFFFFF">
                <a:alpha val="24000"/>
              </a:srgbClr>
            </a:solidFill>
            <a:prstDash val="solid"/>
          </a:ln>
        </p:spPr>
      </p:sp>
      <p:sp>
        <p:nvSpPr>
          <p:cNvPr id="4" name="Shape 2"/>
          <p:cNvSpPr/>
          <p:nvPr/>
        </p:nvSpPr>
        <p:spPr>
          <a:xfrm>
            <a:off x="803791" y="1724144"/>
            <a:ext cx="13022818" cy="652105"/>
          </a:xfrm>
          <a:prstGeom prst="rect">
            <a:avLst/>
          </a:prstGeom>
          <a:solidFill>
            <a:srgbClr val="FFFFFF">
              <a:alpha val="4000"/>
            </a:srgbClr>
          </a:solidFill>
          <a:ln/>
        </p:spPr>
      </p:sp>
      <p:sp>
        <p:nvSpPr>
          <p:cNvPr id="5" name="Text 3"/>
          <p:cNvSpPr/>
          <p:nvPr/>
        </p:nvSpPr>
        <p:spPr>
          <a:xfrm>
            <a:off x="1031200" y="1868210"/>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Category</a:t>
            </a:r>
            <a:endParaRPr lang="en-US" sz="1750" dirty="0"/>
          </a:p>
        </p:txBody>
      </p:sp>
      <p:sp>
        <p:nvSpPr>
          <p:cNvPr id="6" name="Text 4"/>
          <p:cNvSpPr/>
          <p:nvPr/>
        </p:nvSpPr>
        <p:spPr>
          <a:xfrm>
            <a:off x="7546419" y="1868210"/>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Sum of Expense (INR)</a:t>
            </a:r>
            <a:endParaRPr lang="en-US" sz="1750" dirty="0"/>
          </a:p>
        </p:txBody>
      </p:sp>
      <p:sp>
        <p:nvSpPr>
          <p:cNvPr id="7" name="Shape 5"/>
          <p:cNvSpPr/>
          <p:nvPr/>
        </p:nvSpPr>
        <p:spPr>
          <a:xfrm>
            <a:off x="803791" y="2376249"/>
            <a:ext cx="13022818" cy="652105"/>
          </a:xfrm>
          <a:prstGeom prst="rect">
            <a:avLst/>
          </a:prstGeom>
          <a:solidFill>
            <a:srgbClr val="000000">
              <a:alpha val="4000"/>
            </a:srgbClr>
          </a:solidFill>
          <a:ln/>
        </p:spPr>
      </p:sp>
      <p:sp>
        <p:nvSpPr>
          <p:cNvPr id="8" name="Text 6"/>
          <p:cNvSpPr/>
          <p:nvPr/>
        </p:nvSpPr>
        <p:spPr>
          <a:xfrm>
            <a:off x="1031200" y="2520315"/>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Doctor and Medicine</a:t>
            </a:r>
            <a:endParaRPr lang="en-US" sz="1750" dirty="0"/>
          </a:p>
        </p:txBody>
      </p:sp>
      <p:sp>
        <p:nvSpPr>
          <p:cNvPr id="9" name="Text 7"/>
          <p:cNvSpPr/>
          <p:nvPr/>
        </p:nvSpPr>
        <p:spPr>
          <a:xfrm>
            <a:off x="7546419" y="2520315"/>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4000</a:t>
            </a:r>
            <a:endParaRPr lang="en-US" sz="1750" dirty="0"/>
          </a:p>
        </p:txBody>
      </p:sp>
      <p:sp>
        <p:nvSpPr>
          <p:cNvPr id="10" name="Shape 8"/>
          <p:cNvSpPr/>
          <p:nvPr/>
        </p:nvSpPr>
        <p:spPr>
          <a:xfrm>
            <a:off x="803791" y="3028355"/>
            <a:ext cx="13022818" cy="652105"/>
          </a:xfrm>
          <a:prstGeom prst="rect">
            <a:avLst/>
          </a:prstGeom>
          <a:solidFill>
            <a:srgbClr val="FFFFFF">
              <a:alpha val="4000"/>
            </a:srgbClr>
          </a:solidFill>
          <a:ln/>
        </p:spPr>
      </p:sp>
      <p:sp>
        <p:nvSpPr>
          <p:cNvPr id="11" name="Text 9"/>
          <p:cNvSpPr/>
          <p:nvPr/>
        </p:nvSpPr>
        <p:spPr>
          <a:xfrm>
            <a:off x="1031200" y="3172420"/>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Entertainment</a:t>
            </a:r>
            <a:endParaRPr lang="en-US" sz="1750" dirty="0"/>
          </a:p>
        </p:txBody>
      </p:sp>
      <p:sp>
        <p:nvSpPr>
          <p:cNvPr id="12" name="Text 10"/>
          <p:cNvSpPr/>
          <p:nvPr/>
        </p:nvSpPr>
        <p:spPr>
          <a:xfrm>
            <a:off x="7546419" y="3172420"/>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12000</a:t>
            </a:r>
            <a:endParaRPr lang="en-US" sz="1750" dirty="0"/>
          </a:p>
        </p:txBody>
      </p:sp>
      <p:sp>
        <p:nvSpPr>
          <p:cNvPr id="13" name="Shape 11"/>
          <p:cNvSpPr/>
          <p:nvPr/>
        </p:nvSpPr>
        <p:spPr>
          <a:xfrm>
            <a:off x="803791" y="3680460"/>
            <a:ext cx="13022818" cy="652105"/>
          </a:xfrm>
          <a:prstGeom prst="rect">
            <a:avLst/>
          </a:prstGeom>
          <a:solidFill>
            <a:srgbClr val="000000">
              <a:alpha val="4000"/>
            </a:srgbClr>
          </a:solidFill>
          <a:ln/>
        </p:spPr>
      </p:sp>
      <p:sp>
        <p:nvSpPr>
          <p:cNvPr id="14" name="Text 12"/>
          <p:cNvSpPr/>
          <p:nvPr/>
        </p:nvSpPr>
        <p:spPr>
          <a:xfrm>
            <a:off x="1031200" y="382452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Food</a:t>
            </a:r>
            <a:endParaRPr lang="en-US" sz="1750" dirty="0"/>
          </a:p>
        </p:txBody>
      </p:sp>
      <p:sp>
        <p:nvSpPr>
          <p:cNvPr id="15" name="Text 13"/>
          <p:cNvSpPr/>
          <p:nvPr/>
        </p:nvSpPr>
        <p:spPr>
          <a:xfrm>
            <a:off x="7546419" y="382452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4940</a:t>
            </a:r>
            <a:endParaRPr lang="en-US" sz="1750" dirty="0"/>
          </a:p>
        </p:txBody>
      </p:sp>
      <p:sp>
        <p:nvSpPr>
          <p:cNvPr id="16" name="Shape 14"/>
          <p:cNvSpPr/>
          <p:nvPr/>
        </p:nvSpPr>
        <p:spPr>
          <a:xfrm>
            <a:off x="803791" y="4332565"/>
            <a:ext cx="13022818" cy="652105"/>
          </a:xfrm>
          <a:prstGeom prst="rect">
            <a:avLst/>
          </a:prstGeom>
          <a:solidFill>
            <a:srgbClr val="FFFFFF">
              <a:alpha val="4000"/>
            </a:srgbClr>
          </a:solidFill>
          <a:ln/>
        </p:spPr>
      </p:sp>
      <p:sp>
        <p:nvSpPr>
          <p:cNvPr id="17" name="Text 15"/>
          <p:cNvSpPr/>
          <p:nvPr/>
        </p:nvSpPr>
        <p:spPr>
          <a:xfrm>
            <a:off x="1031200" y="4476631"/>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Grocery</a:t>
            </a:r>
            <a:endParaRPr lang="en-US" sz="1750" dirty="0"/>
          </a:p>
        </p:txBody>
      </p:sp>
      <p:sp>
        <p:nvSpPr>
          <p:cNvPr id="18" name="Text 16"/>
          <p:cNvSpPr/>
          <p:nvPr/>
        </p:nvSpPr>
        <p:spPr>
          <a:xfrm>
            <a:off x="7546419" y="4476631"/>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30990</a:t>
            </a:r>
            <a:endParaRPr lang="en-US" sz="1750" dirty="0"/>
          </a:p>
        </p:txBody>
      </p:sp>
      <p:sp>
        <p:nvSpPr>
          <p:cNvPr id="19" name="Shape 17"/>
          <p:cNvSpPr/>
          <p:nvPr/>
        </p:nvSpPr>
        <p:spPr>
          <a:xfrm>
            <a:off x="803791" y="4984671"/>
            <a:ext cx="13022818" cy="652105"/>
          </a:xfrm>
          <a:prstGeom prst="rect">
            <a:avLst/>
          </a:prstGeom>
          <a:solidFill>
            <a:srgbClr val="000000">
              <a:alpha val="4000"/>
            </a:srgbClr>
          </a:solidFill>
          <a:ln/>
        </p:spPr>
      </p:sp>
      <p:sp>
        <p:nvSpPr>
          <p:cNvPr id="20" name="Text 18"/>
          <p:cNvSpPr/>
          <p:nvPr/>
        </p:nvSpPr>
        <p:spPr>
          <a:xfrm>
            <a:off x="1031200" y="512873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Miscellaneous</a:t>
            </a:r>
            <a:endParaRPr lang="en-US" sz="1750" dirty="0"/>
          </a:p>
        </p:txBody>
      </p:sp>
      <p:sp>
        <p:nvSpPr>
          <p:cNvPr id="21" name="Text 19"/>
          <p:cNvSpPr/>
          <p:nvPr/>
        </p:nvSpPr>
        <p:spPr>
          <a:xfrm>
            <a:off x="7546419" y="512873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7720</a:t>
            </a:r>
            <a:endParaRPr lang="en-US" sz="1750" dirty="0"/>
          </a:p>
        </p:txBody>
      </p:sp>
      <p:sp>
        <p:nvSpPr>
          <p:cNvPr id="22" name="Shape 20"/>
          <p:cNvSpPr/>
          <p:nvPr/>
        </p:nvSpPr>
        <p:spPr>
          <a:xfrm>
            <a:off x="803791" y="5636776"/>
            <a:ext cx="13022818" cy="652105"/>
          </a:xfrm>
          <a:prstGeom prst="rect">
            <a:avLst/>
          </a:prstGeom>
          <a:solidFill>
            <a:srgbClr val="FFFFFF">
              <a:alpha val="4000"/>
            </a:srgbClr>
          </a:solidFill>
          <a:ln/>
        </p:spPr>
      </p:sp>
      <p:sp>
        <p:nvSpPr>
          <p:cNvPr id="23" name="Text 21"/>
          <p:cNvSpPr/>
          <p:nvPr/>
        </p:nvSpPr>
        <p:spPr>
          <a:xfrm>
            <a:off x="1031200" y="5780842"/>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Shopping</a:t>
            </a:r>
            <a:endParaRPr lang="en-US" sz="1750" dirty="0"/>
          </a:p>
        </p:txBody>
      </p:sp>
      <p:sp>
        <p:nvSpPr>
          <p:cNvPr id="24" name="Text 22"/>
          <p:cNvSpPr/>
          <p:nvPr/>
        </p:nvSpPr>
        <p:spPr>
          <a:xfrm>
            <a:off x="7546419" y="5780842"/>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8700</a:t>
            </a:r>
            <a:endParaRPr lang="en-US" sz="1750" dirty="0"/>
          </a:p>
        </p:txBody>
      </p:sp>
      <p:sp>
        <p:nvSpPr>
          <p:cNvPr id="25" name="Shape 23"/>
          <p:cNvSpPr/>
          <p:nvPr/>
        </p:nvSpPr>
        <p:spPr>
          <a:xfrm>
            <a:off x="803791" y="6288881"/>
            <a:ext cx="13022818" cy="652105"/>
          </a:xfrm>
          <a:prstGeom prst="rect">
            <a:avLst/>
          </a:prstGeom>
          <a:solidFill>
            <a:srgbClr val="000000">
              <a:alpha val="4000"/>
            </a:srgbClr>
          </a:solidFill>
          <a:ln/>
        </p:spPr>
      </p:sp>
      <p:sp>
        <p:nvSpPr>
          <p:cNvPr id="26" name="Text 24"/>
          <p:cNvSpPr/>
          <p:nvPr/>
        </p:nvSpPr>
        <p:spPr>
          <a:xfrm>
            <a:off x="1031200" y="6432947"/>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Ticket and Bills</a:t>
            </a:r>
            <a:endParaRPr lang="en-US" sz="1750" dirty="0"/>
          </a:p>
        </p:txBody>
      </p:sp>
      <p:sp>
        <p:nvSpPr>
          <p:cNvPr id="27" name="Text 25"/>
          <p:cNvSpPr/>
          <p:nvPr/>
        </p:nvSpPr>
        <p:spPr>
          <a:xfrm>
            <a:off x="7546419" y="6432947"/>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16040</a:t>
            </a:r>
            <a:endParaRPr lang="en-US" sz="1750" dirty="0"/>
          </a:p>
        </p:txBody>
      </p:sp>
      <p:sp>
        <p:nvSpPr>
          <p:cNvPr id="28" name="Shape 26"/>
          <p:cNvSpPr/>
          <p:nvPr/>
        </p:nvSpPr>
        <p:spPr>
          <a:xfrm>
            <a:off x="803791" y="6940987"/>
            <a:ext cx="13022818" cy="652105"/>
          </a:xfrm>
          <a:prstGeom prst="rect">
            <a:avLst/>
          </a:prstGeom>
          <a:solidFill>
            <a:srgbClr val="FFFFFF">
              <a:alpha val="4000"/>
            </a:srgbClr>
          </a:solidFill>
          <a:ln/>
        </p:spPr>
      </p:sp>
      <p:sp>
        <p:nvSpPr>
          <p:cNvPr id="29" name="Text 27"/>
          <p:cNvSpPr/>
          <p:nvPr/>
        </p:nvSpPr>
        <p:spPr>
          <a:xfrm>
            <a:off x="1031200" y="7085052"/>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Grand Total</a:t>
            </a:r>
            <a:endParaRPr lang="en-US" sz="1750" dirty="0"/>
          </a:p>
        </p:txBody>
      </p:sp>
      <p:sp>
        <p:nvSpPr>
          <p:cNvPr id="30" name="Text 28"/>
          <p:cNvSpPr/>
          <p:nvPr/>
        </p:nvSpPr>
        <p:spPr>
          <a:xfrm>
            <a:off x="7546419" y="7085052"/>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84390</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699016" y="550426"/>
            <a:ext cx="5242798" cy="655201"/>
          </a:xfrm>
          <a:prstGeom prst="rect">
            <a:avLst/>
          </a:prstGeom>
          <a:noFill/>
          <a:ln/>
        </p:spPr>
        <p:txBody>
          <a:bodyPr wrap="none" lIns="0" tIns="0" rIns="0" bIns="0" rtlCol="0" anchor="t"/>
          <a:lstStyle/>
          <a:p>
            <a:pPr indent="0" marL="0">
              <a:lnSpc>
                <a:spcPts val="5150"/>
              </a:lnSpc>
              <a:buNone/>
            </a:pPr>
            <a:r>
              <a:rPr lang="en-US" sz="4100" b="1" spc="-83" kern="0" dirty="0">
                <a:solidFill>
                  <a:srgbClr val="FF8AAF"/>
                </a:solidFill>
                <a:latin typeface="Petrona Bold" pitchFamily="34" charset="0"/>
                <a:ea typeface="Petrona Bold" pitchFamily="34" charset="-122"/>
                <a:cs typeface="Petrona Bold" pitchFamily="34" charset="-120"/>
              </a:rPr>
              <a:t>Visual Representation</a:t>
            </a:r>
            <a:endParaRPr lang="en-US" sz="4100" dirty="0"/>
          </a:p>
        </p:txBody>
      </p:sp>
      <p:pic>
        <p:nvPicPr>
          <p:cNvPr id="3" name="Image 0" descr="preencoded.png">    </p:cNvPr>
          <p:cNvPicPr>
            <a:picLocks noChangeAspect="1"/>
          </p:cNvPicPr>
          <p:nvPr/>
        </p:nvPicPr>
        <p:blipFill>
          <a:blip r:embed="rId1"/>
          <a:stretch>
            <a:fillRect/>
          </a:stretch>
        </p:blipFill>
        <p:spPr>
          <a:xfrm>
            <a:off x="699016" y="1505188"/>
            <a:ext cx="9387245" cy="5629751"/>
          </a:xfrm>
          <a:prstGeom prst="rect">
            <a:avLst/>
          </a:prstGeom>
        </p:spPr>
      </p:pic>
      <p:sp>
        <p:nvSpPr>
          <p:cNvPr id="4" name="Text 1"/>
          <p:cNvSpPr/>
          <p:nvPr/>
        </p:nvSpPr>
        <p:spPr>
          <a:xfrm>
            <a:off x="699016" y="7359610"/>
            <a:ext cx="13232368" cy="319564"/>
          </a:xfrm>
          <a:prstGeom prst="rect">
            <a:avLst/>
          </a:prstGeom>
          <a:noFill/>
          <a:ln/>
        </p:spPr>
        <p:txBody>
          <a:bodyPr wrap="none" lIns="0" tIns="0" rIns="0" bIns="0" rtlCol="0" anchor="t"/>
          <a:lstStyle/>
          <a:p>
            <a:pPr indent="0" marL="0">
              <a:lnSpc>
                <a:spcPts val="2500"/>
              </a:lnSpc>
              <a:buNone/>
            </a:pPr>
            <a:endParaRPr lang="en-US" sz="15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655796" y="515303"/>
            <a:ext cx="7591187" cy="614720"/>
          </a:xfrm>
          <a:prstGeom prst="rect">
            <a:avLst/>
          </a:prstGeom>
          <a:noFill/>
          <a:ln/>
        </p:spPr>
        <p:txBody>
          <a:bodyPr wrap="none" lIns="0" tIns="0" rIns="0" bIns="0" rtlCol="0" anchor="t"/>
          <a:lstStyle/>
          <a:p>
            <a:pPr indent="0" marL="0">
              <a:lnSpc>
                <a:spcPts val="4800"/>
              </a:lnSpc>
              <a:buNone/>
            </a:pPr>
            <a:r>
              <a:rPr lang="en-US" sz="3850" b="1" spc="-77" kern="0" dirty="0">
                <a:solidFill>
                  <a:srgbClr val="FF8AAF"/>
                </a:solidFill>
                <a:latin typeface="Petrona Bold" pitchFamily="34" charset="0"/>
                <a:ea typeface="Petrona Bold" pitchFamily="34" charset="-122"/>
                <a:cs typeface="Petrona Bold" pitchFamily="34" charset="-120"/>
              </a:rPr>
              <a:t>Detailed View of 6 Month Expenses</a:t>
            </a:r>
            <a:endParaRPr lang="en-US" sz="3850" dirty="0"/>
          </a:p>
        </p:txBody>
      </p:sp>
      <p:sp>
        <p:nvSpPr>
          <p:cNvPr id="3" name="Shape 1"/>
          <p:cNvSpPr/>
          <p:nvPr/>
        </p:nvSpPr>
        <p:spPr>
          <a:xfrm>
            <a:off x="655796" y="1411010"/>
            <a:ext cx="13318808" cy="6312932"/>
          </a:xfrm>
          <a:prstGeom prst="roundRect">
            <a:avLst>
              <a:gd name="adj" fmla="val 1247"/>
            </a:avLst>
          </a:prstGeom>
          <a:noFill/>
          <a:ln w="7620">
            <a:solidFill>
              <a:srgbClr val="FFFFFF">
                <a:alpha val="24000"/>
              </a:srgbClr>
            </a:solidFill>
            <a:prstDash val="solid"/>
          </a:ln>
        </p:spPr>
      </p:sp>
      <p:sp>
        <p:nvSpPr>
          <p:cNvPr id="4" name="Shape 2"/>
          <p:cNvSpPr/>
          <p:nvPr/>
        </p:nvSpPr>
        <p:spPr>
          <a:xfrm>
            <a:off x="663416" y="1418630"/>
            <a:ext cx="13303568" cy="1139428"/>
          </a:xfrm>
          <a:prstGeom prst="rect">
            <a:avLst/>
          </a:prstGeom>
          <a:solidFill>
            <a:srgbClr val="FFFFFF">
              <a:alpha val="4000"/>
            </a:srgbClr>
          </a:solidFill>
          <a:ln/>
        </p:spPr>
      </p:sp>
      <p:sp>
        <p:nvSpPr>
          <p:cNvPr id="5" name="Text 3"/>
          <p:cNvSpPr/>
          <p:nvPr/>
        </p:nvSpPr>
        <p:spPr>
          <a:xfrm>
            <a:off x="851178" y="1538645"/>
            <a:ext cx="1103590" cy="899398"/>
          </a:xfrm>
          <a:prstGeom prst="rect">
            <a:avLst/>
          </a:prstGeom>
          <a:noFill/>
          <a:ln/>
        </p:spPr>
        <p:txBody>
          <a:bodyPr wrap="squar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Sum of Expense (INR)</a:t>
            </a:r>
            <a:endParaRPr lang="en-US" sz="1450" dirty="0"/>
          </a:p>
        </p:txBody>
      </p:sp>
      <p:sp>
        <p:nvSpPr>
          <p:cNvPr id="6" name="Text 4"/>
          <p:cNvSpPr/>
          <p:nvPr/>
        </p:nvSpPr>
        <p:spPr>
          <a:xfrm>
            <a:off x="2336959" y="1538645"/>
            <a:ext cx="1524119"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Category</a:t>
            </a:r>
            <a:endParaRPr lang="en-US" sz="1450" dirty="0"/>
          </a:p>
        </p:txBody>
      </p:sp>
      <p:sp>
        <p:nvSpPr>
          <p:cNvPr id="7" name="Text 5"/>
          <p:cNvSpPr/>
          <p:nvPr/>
        </p:nvSpPr>
        <p:spPr>
          <a:xfrm>
            <a:off x="4243268" y="1538645"/>
            <a:ext cx="1103709"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8" name="Text 6"/>
          <p:cNvSpPr/>
          <p:nvPr/>
        </p:nvSpPr>
        <p:spPr>
          <a:xfrm>
            <a:off x="5729168" y="1538645"/>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9" name="Text 7"/>
          <p:cNvSpPr/>
          <p:nvPr/>
        </p:nvSpPr>
        <p:spPr>
          <a:xfrm>
            <a:off x="7133987" y="1538645"/>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0" name="Text 8"/>
          <p:cNvSpPr/>
          <p:nvPr/>
        </p:nvSpPr>
        <p:spPr>
          <a:xfrm>
            <a:off x="8538805" y="1538645"/>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1" name="Text 9"/>
          <p:cNvSpPr/>
          <p:nvPr/>
        </p:nvSpPr>
        <p:spPr>
          <a:xfrm>
            <a:off x="9943624" y="1538645"/>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2" name="Text 10"/>
          <p:cNvSpPr/>
          <p:nvPr/>
        </p:nvSpPr>
        <p:spPr>
          <a:xfrm>
            <a:off x="11348442" y="1538645"/>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3" name="Text 11"/>
          <p:cNvSpPr/>
          <p:nvPr/>
        </p:nvSpPr>
        <p:spPr>
          <a:xfrm>
            <a:off x="12753261" y="1538645"/>
            <a:ext cx="102643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4" name="Shape 12"/>
          <p:cNvSpPr/>
          <p:nvPr/>
        </p:nvSpPr>
        <p:spPr>
          <a:xfrm>
            <a:off x="663416" y="2558058"/>
            <a:ext cx="13303568" cy="839629"/>
          </a:xfrm>
          <a:prstGeom prst="rect">
            <a:avLst/>
          </a:prstGeom>
          <a:solidFill>
            <a:srgbClr val="000000">
              <a:alpha val="4000"/>
            </a:srgbClr>
          </a:solidFill>
          <a:ln/>
        </p:spPr>
      </p:sp>
      <p:sp>
        <p:nvSpPr>
          <p:cNvPr id="15" name="Text 13"/>
          <p:cNvSpPr/>
          <p:nvPr/>
        </p:nvSpPr>
        <p:spPr>
          <a:xfrm>
            <a:off x="851178" y="2678073"/>
            <a:ext cx="1103590"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Months</a:t>
            </a:r>
            <a:endParaRPr lang="en-US" sz="1450" dirty="0"/>
          </a:p>
        </p:txBody>
      </p:sp>
      <p:sp>
        <p:nvSpPr>
          <p:cNvPr id="16" name="Text 14"/>
          <p:cNvSpPr/>
          <p:nvPr/>
        </p:nvSpPr>
        <p:spPr>
          <a:xfrm>
            <a:off x="2336959" y="2678073"/>
            <a:ext cx="1524119" cy="599599"/>
          </a:xfrm>
          <a:prstGeom prst="rect">
            <a:avLst/>
          </a:prstGeom>
          <a:noFill/>
          <a:ln/>
        </p:spPr>
        <p:txBody>
          <a:bodyPr wrap="squar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Doctor and Medicine</a:t>
            </a:r>
            <a:endParaRPr lang="en-US" sz="1450" dirty="0"/>
          </a:p>
        </p:txBody>
      </p:sp>
      <p:sp>
        <p:nvSpPr>
          <p:cNvPr id="17" name="Text 15"/>
          <p:cNvSpPr/>
          <p:nvPr/>
        </p:nvSpPr>
        <p:spPr>
          <a:xfrm>
            <a:off x="4243268" y="2678073"/>
            <a:ext cx="1103709" cy="599599"/>
          </a:xfrm>
          <a:prstGeom prst="rect">
            <a:avLst/>
          </a:prstGeom>
          <a:noFill/>
          <a:ln/>
        </p:spPr>
        <p:txBody>
          <a:bodyPr wrap="squar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Entertainment</a:t>
            </a:r>
            <a:endParaRPr lang="en-US" sz="1450" dirty="0"/>
          </a:p>
        </p:txBody>
      </p:sp>
      <p:sp>
        <p:nvSpPr>
          <p:cNvPr id="18" name="Text 16"/>
          <p:cNvSpPr/>
          <p:nvPr/>
        </p:nvSpPr>
        <p:spPr>
          <a:xfrm>
            <a:off x="5729168" y="2678073"/>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Food</a:t>
            </a:r>
            <a:endParaRPr lang="en-US" sz="1450" dirty="0"/>
          </a:p>
        </p:txBody>
      </p:sp>
      <p:sp>
        <p:nvSpPr>
          <p:cNvPr id="19" name="Text 17"/>
          <p:cNvSpPr/>
          <p:nvPr/>
        </p:nvSpPr>
        <p:spPr>
          <a:xfrm>
            <a:off x="7133987" y="2678073"/>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Grocery</a:t>
            </a:r>
            <a:endParaRPr lang="en-US" sz="1450" dirty="0"/>
          </a:p>
        </p:txBody>
      </p:sp>
      <p:sp>
        <p:nvSpPr>
          <p:cNvPr id="20" name="Text 18"/>
          <p:cNvSpPr/>
          <p:nvPr/>
        </p:nvSpPr>
        <p:spPr>
          <a:xfrm>
            <a:off x="8538805" y="2678073"/>
            <a:ext cx="1022628" cy="599599"/>
          </a:xfrm>
          <a:prstGeom prst="rect">
            <a:avLst/>
          </a:prstGeom>
          <a:noFill/>
          <a:ln/>
        </p:spPr>
        <p:txBody>
          <a:bodyPr wrap="squar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Miscellaneous</a:t>
            </a:r>
            <a:endParaRPr lang="en-US" sz="1450" dirty="0"/>
          </a:p>
        </p:txBody>
      </p:sp>
      <p:sp>
        <p:nvSpPr>
          <p:cNvPr id="21" name="Text 19"/>
          <p:cNvSpPr/>
          <p:nvPr/>
        </p:nvSpPr>
        <p:spPr>
          <a:xfrm>
            <a:off x="9943624" y="2678073"/>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Shopping</a:t>
            </a:r>
            <a:endParaRPr lang="en-US" sz="1450" dirty="0"/>
          </a:p>
        </p:txBody>
      </p:sp>
      <p:sp>
        <p:nvSpPr>
          <p:cNvPr id="22" name="Text 20"/>
          <p:cNvSpPr/>
          <p:nvPr/>
        </p:nvSpPr>
        <p:spPr>
          <a:xfrm>
            <a:off x="11348442" y="2678073"/>
            <a:ext cx="1022628" cy="599599"/>
          </a:xfrm>
          <a:prstGeom prst="rect">
            <a:avLst/>
          </a:prstGeom>
          <a:noFill/>
          <a:ln/>
        </p:spPr>
        <p:txBody>
          <a:bodyPr wrap="squar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Ticket and Bills</a:t>
            </a:r>
            <a:endParaRPr lang="en-US" sz="1450" dirty="0"/>
          </a:p>
        </p:txBody>
      </p:sp>
      <p:sp>
        <p:nvSpPr>
          <p:cNvPr id="23" name="Text 21"/>
          <p:cNvSpPr/>
          <p:nvPr/>
        </p:nvSpPr>
        <p:spPr>
          <a:xfrm>
            <a:off x="12753261" y="2678073"/>
            <a:ext cx="102643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Grand Total</a:t>
            </a:r>
            <a:endParaRPr lang="en-US" sz="1450" dirty="0"/>
          </a:p>
        </p:txBody>
      </p:sp>
      <p:sp>
        <p:nvSpPr>
          <p:cNvPr id="24" name="Shape 22"/>
          <p:cNvSpPr/>
          <p:nvPr/>
        </p:nvSpPr>
        <p:spPr>
          <a:xfrm>
            <a:off x="663416" y="3397687"/>
            <a:ext cx="13303568" cy="539829"/>
          </a:xfrm>
          <a:prstGeom prst="rect">
            <a:avLst/>
          </a:prstGeom>
          <a:solidFill>
            <a:srgbClr val="FFFFFF">
              <a:alpha val="4000"/>
            </a:srgbClr>
          </a:solidFill>
          <a:ln/>
        </p:spPr>
      </p:sp>
      <p:sp>
        <p:nvSpPr>
          <p:cNvPr id="25" name="Text 23"/>
          <p:cNvSpPr/>
          <p:nvPr/>
        </p:nvSpPr>
        <p:spPr>
          <a:xfrm>
            <a:off x="851178" y="3517702"/>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January</a:t>
            </a:r>
            <a:endParaRPr lang="en-US" sz="1450" dirty="0"/>
          </a:p>
        </p:txBody>
      </p:sp>
      <p:sp>
        <p:nvSpPr>
          <p:cNvPr id="26" name="Text 24"/>
          <p:cNvSpPr/>
          <p:nvPr/>
        </p:nvSpPr>
        <p:spPr>
          <a:xfrm>
            <a:off x="2336959" y="3517702"/>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1750</a:t>
            </a:r>
            <a:endParaRPr lang="en-US" sz="1450" dirty="0"/>
          </a:p>
        </p:txBody>
      </p:sp>
      <p:sp>
        <p:nvSpPr>
          <p:cNvPr id="27" name="Text 25"/>
          <p:cNvSpPr/>
          <p:nvPr/>
        </p:nvSpPr>
        <p:spPr>
          <a:xfrm>
            <a:off x="4243268" y="3517702"/>
            <a:ext cx="110370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250</a:t>
            </a:r>
            <a:endParaRPr lang="en-US" sz="1450" dirty="0"/>
          </a:p>
        </p:txBody>
      </p:sp>
      <p:sp>
        <p:nvSpPr>
          <p:cNvPr id="28" name="Text 26"/>
          <p:cNvSpPr/>
          <p:nvPr/>
        </p:nvSpPr>
        <p:spPr>
          <a:xfrm>
            <a:off x="5729168" y="3517702"/>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1900</a:t>
            </a:r>
            <a:endParaRPr lang="en-US" sz="1450" dirty="0"/>
          </a:p>
        </p:txBody>
      </p:sp>
      <p:sp>
        <p:nvSpPr>
          <p:cNvPr id="29" name="Text 27"/>
          <p:cNvSpPr/>
          <p:nvPr/>
        </p:nvSpPr>
        <p:spPr>
          <a:xfrm>
            <a:off x="7133987" y="3517702"/>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4500</a:t>
            </a:r>
            <a:endParaRPr lang="en-US" sz="1450" dirty="0"/>
          </a:p>
        </p:txBody>
      </p:sp>
      <p:sp>
        <p:nvSpPr>
          <p:cNvPr id="30" name="Text 28"/>
          <p:cNvSpPr/>
          <p:nvPr/>
        </p:nvSpPr>
        <p:spPr>
          <a:xfrm>
            <a:off x="8538805" y="3517702"/>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850</a:t>
            </a:r>
            <a:endParaRPr lang="en-US" sz="1450" dirty="0"/>
          </a:p>
        </p:txBody>
      </p:sp>
      <p:sp>
        <p:nvSpPr>
          <p:cNvPr id="31" name="Text 29"/>
          <p:cNvSpPr/>
          <p:nvPr/>
        </p:nvSpPr>
        <p:spPr>
          <a:xfrm>
            <a:off x="9943624" y="3517702"/>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2000</a:t>
            </a:r>
            <a:endParaRPr lang="en-US" sz="1450" dirty="0"/>
          </a:p>
        </p:txBody>
      </p:sp>
      <p:sp>
        <p:nvSpPr>
          <p:cNvPr id="32" name="Text 30"/>
          <p:cNvSpPr/>
          <p:nvPr/>
        </p:nvSpPr>
        <p:spPr>
          <a:xfrm>
            <a:off x="11348442" y="3517702"/>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2650</a:t>
            </a:r>
            <a:endParaRPr lang="en-US" sz="1450" dirty="0"/>
          </a:p>
        </p:txBody>
      </p:sp>
      <p:sp>
        <p:nvSpPr>
          <p:cNvPr id="33" name="Text 31"/>
          <p:cNvSpPr/>
          <p:nvPr/>
        </p:nvSpPr>
        <p:spPr>
          <a:xfrm>
            <a:off x="12753261" y="3517702"/>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13900</a:t>
            </a:r>
            <a:endParaRPr lang="en-US" sz="1450" dirty="0"/>
          </a:p>
        </p:txBody>
      </p:sp>
      <p:sp>
        <p:nvSpPr>
          <p:cNvPr id="34" name="Shape 32"/>
          <p:cNvSpPr/>
          <p:nvPr/>
        </p:nvSpPr>
        <p:spPr>
          <a:xfrm>
            <a:off x="663416" y="3937516"/>
            <a:ext cx="13303568" cy="539829"/>
          </a:xfrm>
          <a:prstGeom prst="rect">
            <a:avLst/>
          </a:prstGeom>
          <a:solidFill>
            <a:srgbClr val="000000">
              <a:alpha val="4000"/>
            </a:srgbClr>
          </a:solidFill>
          <a:ln/>
        </p:spPr>
      </p:sp>
      <p:sp>
        <p:nvSpPr>
          <p:cNvPr id="35" name="Text 33"/>
          <p:cNvSpPr/>
          <p:nvPr/>
        </p:nvSpPr>
        <p:spPr>
          <a:xfrm>
            <a:off x="851178" y="4057531"/>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February</a:t>
            </a:r>
            <a:endParaRPr lang="en-US" sz="1450" dirty="0"/>
          </a:p>
        </p:txBody>
      </p:sp>
      <p:sp>
        <p:nvSpPr>
          <p:cNvPr id="36" name="Text 34"/>
          <p:cNvSpPr/>
          <p:nvPr/>
        </p:nvSpPr>
        <p:spPr>
          <a:xfrm>
            <a:off x="2336959" y="4057531"/>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450</a:t>
            </a:r>
            <a:endParaRPr lang="en-US" sz="1450" dirty="0"/>
          </a:p>
        </p:txBody>
      </p:sp>
      <p:sp>
        <p:nvSpPr>
          <p:cNvPr id="37" name="Text 35"/>
          <p:cNvSpPr/>
          <p:nvPr/>
        </p:nvSpPr>
        <p:spPr>
          <a:xfrm>
            <a:off x="4243268" y="4057531"/>
            <a:ext cx="1103709"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7500</a:t>
            </a:r>
            <a:endParaRPr lang="en-US" sz="1450" dirty="0"/>
          </a:p>
        </p:txBody>
      </p:sp>
      <p:sp>
        <p:nvSpPr>
          <p:cNvPr id="38" name="Text 36"/>
          <p:cNvSpPr/>
          <p:nvPr/>
        </p:nvSpPr>
        <p:spPr>
          <a:xfrm>
            <a:off x="5729168" y="4057531"/>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39" name="Text 37"/>
          <p:cNvSpPr/>
          <p:nvPr/>
        </p:nvSpPr>
        <p:spPr>
          <a:xfrm>
            <a:off x="7133987" y="4057531"/>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4300</a:t>
            </a:r>
            <a:endParaRPr lang="en-US" sz="1450" dirty="0"/>
          </a:p>
        </p:txBody>
      </p:sp>
      <p:sp>
        <p:nvSpPr>
          <p:cNvPr id="40" name="Text 38"/>
          <p:cNvSpPr/>
          <p:nvPr/>
        </p:nvSpPr>
        <p:spPr>
          <a:xfrm>
            <a:off x="8538805" y="4057531"/>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720</a:t>
            </a:r>
            <a:endParaRPr lang="en-US" sz="1450" dirty="0"/>
          </a:p>
        </p:txBody>
      </p:sp>
      <p:sp>
        <p:nvSpPr>
          <p:cNvPr id="41" name="Text 39"/>
          <p:cNvSpPr/>
          <p:nvPr/>
        </p:nvSpPr>
        <p:spPr>
          <a:xfrm>
            <a:off x="9943624" y="4057531"/>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42" name="Text 40"/>
          <p:cNvSpPr/>
          <p:nvPr/>
        </p:nvSpPr>
        <p:spPr>
          <a:xfrm>
            <a:off x="11348442" y="4057531"/>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2650</a:t>
            </a:r>
            <a:endParaRPr lang="en-US" sz="1450" dirty="0"/>
          </a:p>
        </p:txBody>
      </p:sp>
      <p:sp>
        <p:nvSpPr>
          <p:cNvPr id="43" name="Text 41"/>
          <p:cNvSpPr/>
          <p:nvPr/>
        </p:nvSpPr>
        <p:spPr>
          <a:xfrm>
            <a:off x="12753261" y="4057531"/>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15620</a:t>
            </a:r>
            <a:endParaRPr lang="en-US" sz="1450" dirty="0"/>
          </a:p>
        </p:txBody>
      </p:sp>
      <p:sp>
        <p:nvSpPr>
          <p:cNvPr id="44" name="Shape 42"/>
          <p:cNvSpPr/>
          <p:nvPr/>
        </p:nvSpPr>
        <p:spPr>
          <a:xfrm>
            <a:off x="663416" y="4477345"/>
            <a:ext cx="13303568" cy="539829"/>
          </a:xfrm>
          <a:prstGeom prst="rect">
            <a:avLst/>
          </a:prstGeom>
          <a:solidFill>
            <a:srgbClr val="FFFFFF">
              <a:alpha val="4000"/>
            </a:srgbClr>
          </a:solidFill>
          <a:ln/>
        </p:spPr>
      </p:sp>
      <p:sp>
        <p:nvSpPr>
          <p:cNvPr id="45" name="Text 43"/>
          <p:cNvSpPr/>
          <p:nvPr/>
        </p:nvSpPr>
        <p:spPr>
          <a:xfrm>
            <a:off x="851178" y="4597360"/>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March</a:t>
            </a:r>
            <a:endParaRPr lang="en-US" sz="1450" dirty="0"/>
          </a:p>
        </p:txBody>
      </p:sp>
      <p:sp>
        <p:nvSpPr>
          <p:cNvPr id="46" name="Text 44"/>
          <p:cNvSpPr/>
          <p:nvPr/>
        </p:nvSpPr>
        <p:spPr>
          <a:xfrm>
            <a:off x="2336959" y="4597360"/>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450</a:t>
            </a:r>
            <a:endParaRPr lang="en-US" sz="1450" dirty="0"/>
          </a:p>
        </p:txBody>
      </p:sp>
      <p:sp>
        <p:nvSpPr>
          <p:cNvPr id="47" name="Text 45"/>
          <p:cNvSpPr/>
          <p:nvPr/>
        </p:nvSpPr>
        <p:spPr>
          <a:xfrm>
            <a:off x="4243268" y="4597360"/>
            <a:ext cx="110370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500</a:t>
            </a:r>
            <a:endParaRPr lang="en-US" sz="1450" dirty="0"/>
          </a:p>
        </p:txBody>
      </p:sp>
      <p:sp>
        <p:nvSpPr>
          <p:cNvPr id="48" name="Text 46"/>
          <p:cNvSpPr/>
          <p:nvPr/>
        </p:nvSpPr>
        <p:spPr>
          <a:xfrm>
            <a:off x="5729168" y="459736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800</a:t>
            </a:r>
            <a:endParaRPr lang="en-US" sz="1450" dirty="0"/>
          </a:p>
        </p:txBody>
      </p:sp>
      <p:sp>
        <p:nvSpPr>
          <p:cNvPr id="49" name="Text 47"/>
          <p:cNvSpPr/>
          <p:nvPr/>
        </p:nvSpPr>
        <p:spPr>
          <a:xfrm>
            <a:off x="7133987" y="4597360"/>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6090</a:t>
            </a:r>
            <a:endParaRPr lang="en-US" sz="1450" dirty="0"/>
          </a:p>
        </p:txBody>
      </p:sp>
      <p:sp>
        <p:nvSpPr>
          <p:cNvPr id="50" name="Text 48"/>
          <p:cNvSpPr/>
          <p:nvPr/>
        </p:nvSpPr>
        <p:spPr>
          <a:xfrm>
            <a:off x="8538805" y="459736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850</a:t>
            </a:r>
            <a:endParaRPr lang="en-US" sz="1450" dirty="0"/>
          </a:p>
        </p:txBody>
      </p:sp>
      <p:sp>
        <p:nvSpPr>
          <p:cNvPr id="51" name="Text 49"/>
          <p:cNvSpPr/>
          <p:nvPr/>
        </p:nvSpPr>
        <p:spPr>
          <a:xfrm>
            <a:off x="9943624" y="459736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1700</a:t>
            </a:r>
            <a:endParaRPr lang="en-US" sz="1450" dirty="0"/>
          </a:p>
        </p:txBody>
      </p:sp>
      <p:sp>
        <p:nvSpPr>
          <p:cNvPr id="52" name="Text 50"/>
          <p:cNvSpPr/>
          <p:nvPr/>
        </p:nvSpPr>
        <p:spPr>
          <a:xfrm>
            <a:off x="11348442" y="459736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2750</a:t>
            </a:r>
            <a:endParaRPr lang="en-US" sz="1450" dirty="0"/>
          </a:p>
        </p:txBody>
      </p:sp>
      <p:sp>
        <p:nvSpPr>
          <p:cNvPr id="53" name="Text 51"/>
          <p:cNvSpPr/>
          <p:nvPr/>
        </p:nvSpPr>
        <p:spPr>
          <a:xfrm>
            <a:off x="12753261" y="4597360"/>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13140</a:t>
            </a:r>
            <a:endParaRPr lang="en-US" sz="1450" dirty="0"/>
          </a:p>
        </p:txBody>
      </p:sp>
      <p:sp>
        <p:nvSpPr>
          <p:cNvPr id="54" name="Shape 52"/>
          <p:cNvSpPr/>
          <p:nvPr/>
        </p:nvSpPr>
        <p:spPr>
          <a:xfrm>
            <a:off x="663416" y="5017175"/>
            <a:ext cx="13303568" cy="539829"/>
          </a:xfrm>
          <a:prstGeom prst="rect">
            <a:avLst/>
          </a:prstGeom>
          <a:solidFill>
            <a:srgbClr val="000000">
              <a:alpha val="4000"/>
            </a:srgbClr>
          </a:solidFill>
          <a:ln/>
        </p:spPr>
      </p:sp>
      <p:sp>
        <p:nvSpPr>
          <p:cNvPr id="55" name="Text 53"/>
          <p:cNvSpPr/>
          <p:nvPr/>
        </p:nvSpPr>
        <p:spPr>
          <a:xfrm>
            <a:off x="851178" y="5137190"/>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April</a:t>
            </a:r>
            <a:endParaRPr lang="en-US" sz="1450" dirty="0"/>
          </a:p>
        </p:txBody>
      </p:sp>
      <p:sp>
        <p:nvSpPr>
          <p:cNvPr id="56" name="Text 54"/>
          <p:cNvSpPr/>
          <p:nvPr/>
        </p:nvSpPr>
        <p:spPr>
          <a:xfrm>
            <a:off x="2336959" y="5137190"/>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450</a:t>
            </a:r>
            <a:endParaRPr lang="en-US" sz="1450" dirty="0"/>
          </a:p>
        </p:txBody>
      </p:sp>
      <p:sp>
        <p:nvSpPr>
          <p:cNvPr id="57" name="Text 55"/>
          <p:cNvSpPr/>
          <p:nvPr/>
        </p:nvSpPr>
        <p:spPr>
          <a:xfrm>
            <a:off x="4243268" y="5137190"/>
            <a:ext cx="110370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1250</a:t>
            </a:r>
            <a:endParaRPr lang="en-US" sz="1450" dirty="0"/>
          </a:p>
        </p:txBody>
      </p:sp>
      <p:sp>
        <p:nvSpPr>
          <p:cNvPr id="58" name="Text 56"/>
          <p:cNvSpPr/>
          <p:nvPr/>
        </p:nvSpPr>
        <p:spPr>
          <a:xfrm>
            <a:off x="5729168" y="513719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1390</a:t>
            </a:r>
            <a:endParaRPr lang="en-US" sz="1450" dirty="0"/>
          </a:p>
        </p:txBody>
      </p:sp>
      <p:sp>
        <p:nvSpPr>
          <p:cNvPr id="59" name="Text 57"/>
          <p:cNvSpPr/>
          <p:nvPr/>
        </p:nvSpPr>
        <p:spPr>
          <a:xfrm>
            <a:off x="7133987" y="5137190"/>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5460</a:t>
            </a:r>
            <a:endParaRPr lang="en-US" sz="1450" dirty="0"/>
          </a:p>
        </p:txBody>
      </p:sp>
      <p:sp>
        <p:nvSpPr>
          <p:cNvPr id="60" name="Text 58"/>
          <p:cNvSpPr/>
          <p:nvPr/>
        </p:nvSpPr>
        <p:spPr>
          <a:xfrm>
            <a:off x="8538805" y="513719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3500</a:t>
            </a:r>
            <a:endParaRPr lang="en-US" sz="1450" dirty="0"/>
          </a:p>
        </p:txBody>
      </p:sp>
      <p:sp>
        <p:nvSpPr>
          <p:cNvPr id="61" name="Text 59"/>
          <p:cNvSpPr/>
          <p:nvPr/>
        </p:nvSpPr>
        <p:spPr>
          <a:xfrm>
            <a:off x="9943624" y="5137190"/>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62" name="Text 60"/>
          <p:cNvSpPr/>
          <p:nvPr/>
        </p:nvSpPr>
        <p:spPr>
          <a:xfrm>
            <a:off x="11348442" y="5137190"/>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2750</a:t>
            </a:r>
            <a:endParaRPr lang="en-US" sz="1450" dirty="0"/>
          </a:p>
        </p:txBody>
      </p:sp>
      <p:sp>
        <p:nvSpPr>
          <p:cNvPr id="63" name="Text 61"/>
          <p:cNvSpPr/>
          <p:nvPr/>
        </p:nvSpPr>
        <p:spPr>
          <a:xfrm>
            <a:off x="12753261" y="5137190"/>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14800</a:t>
            </a:r>
            <a:endParaRPr lang="en-US" sz="1450" dirty="0"/>
          </a:p>
        </p:txBody>
      </p:sp>
      <p:sp>
        <p:nvSpPr>
          <p:cNvPr id="64" name="Shape 62"/>
          <p:cNvSpPr/>
          <p:nvPr/>
        </p:nvSpPr>
        <p:spPr>
          <a:xfrm>
            <a:off x="663416" y="5557004"/>
            <a:ext cx="13303568" cy="539829"/>
          </a:xfrm>
          <a:prstGeom prst="rect">
            <a:avLst/>
          </a:prstGeom>
          <a:solidFill>
            <a:srgbClr val="FFFFFF">
              <a:alpha val="4000"/>
            </a:srgbClr>
          </a:solidFill>
          <a:ln/>
        </p:spPr>
      </p:sp>
      <p:sp>
        <p:nvSpPr>
          <p:cNvPr id="65" name="Text 63"/>
          <p:cNvSpPr/>
          <p:nvPr/>
        </p:nvSpPr>
        <p:spPr>
          <a:xfrm>
            <a:off x="851178" y="5677019"/>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May</a:t>
            </a:r>
            <a:endParaRPr lang="en-US" sz="1450" dirty="0"/>
          </a:p>
        </p:txBody>
      </p:sp>
      <p:sp>
        <p:nvSpPr>
          <p:cNvPr id="66" name="Text 64"/>
          <p:cNvSpPr/>
          <p:nvPr/>
        </p:nvSpPr>
        <p:spPr>
          <a:xfrm>
            <a:off x="2336959" y="5677019"/>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450</a:t>
            </a:r>
            <a:endParaRPr lang="en-US" sz="1450" dirty="0"/>
          </a:p>
        </p:txBody>
      </p:sp>
      <p:sp>
        <p:nvSpPr>
          <p:cNvPr id="67" name="Text 65"/>
          <p:cNvSpPr/>
          <p:nvPr/>
        </p:nvSpPr>
        <p:spPr>
          <a:xfrm>
            <a:off x="4243268" y="5677019"/>
            <a:ext cx="110370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1500</a:t>
            </a:r>
            <a:endParaRPr lang="en-US" sz="1450" dirty="0"/>
          </a:p>
        </p:txBody>
      </p:sp>
      <p:sp>
        <p:nvSpPr>
          <p:cNvPr id="68" name="Text 66"/>
          <p:cNvSpPr/>
          <p:nvPr/>
        </p:nvSpPr>
        <p:spPr>
          <a:xfrm>
            <a:off x="5729168" y="5677019"/>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69" name="Text 67"/>
          <p:cNvSpPr/>
          <p:nvPr/>
        </p:nvSpPr>
        <p:spPr>
          <a:xfrm>
            <a:off x="7133987" y="5677019"/>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5950</a:t>
            </a:r>
            <a:endParaRPr lang="en-US" sz="1450" dirty="0"/>
          </a:p>
        </p:txBody>
      </p:sp>
      <p:sp>
        <p:nvSpPr>
          <p:cNvPr id="70" name="Text 68"/>
          <p:cNvSpPr/>
          <p:nvPr/>
        </p:nvSpPr>
        <p:spPr>
          <a:xfrm>
            <a:off x="8538805" y="5677019"/>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1300</a:t>
            </a:r>
            <a:endParaRPr lang="en-US" sz="1450" dirty="0"/>
          </a:p>
        </p:txBody>
      </p:sp>
      <p:sp>
        <p:nvSpPr>
          <p:cNvPr id="71" name="Text 69"/>
          <p:cNvSpPr/>
          <p:nvPr/>
        </p:nvSpPr>
        <p:spPr>
          <a:xfrm>
            <a:off x="9943624" y="5677019"/>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1500</a:t>
            </a:r>
            <a:endParaRPr lang="en-US" sz="1450" dirty="0"/>
          </a:p>
        </p:txBody>
      </p:sp>
      <p:sp>
        <p:nvSpPr>
          <p:cNvPr id="72" name="Text 70"/>
          <p:cNvSpPr/>
          <p:nvPr/>
        </p:nvSpPr>
        <p:spPr>
          <a:xfrm>
            <a:off x="11348442" y="5677019"/>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2670</a:t>
            </a:r>
            <a:endParaRPr lang="en-US" sz="1450" dirty="0"/>
          </a:p>
        </p:txBody>
      </p:sp>
      <p:sp>
        <p:nvSpPr>
          <p:cNvPr id="73" name="Text 71"/>
          <p:cNvSpPr/>
          <p:nvPr/>
        </p:nvSpPr>
        <p:spPr>
          <a:xfrm>
            <a:off x="12753261" y="5677019"/>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13370</a:t>
            </a:r>
            <a:endParaRPr lang="en-US" sz="1450" dirty="0"/>
          </a:p>
        </p:txBody>
      </p:sp>
      <p:sp>
        <p:nvSpPr>
          <p:cNvPr id="74" name="Shape 72"/>
          <p:cNvSpPr/>
          <p:nvPr/>
        </p:nvSpPr>
        <p:spPr>
          <a:xfrm>
            <a:off x="663416" y="6096833"/>
            <a:ext cx="13303568" cy="539829"/>
          </a:xfrm>
          <a:prstGeom prst="rect">
            <a:avLst/>
          </a:prstGeom>
          <a:solidFill>
            <a:srgbClr val="000000">
              <a:alpha val="4000"/>
            </a:srgbClr>
          </a:solidFill>
          <a:ln/>
        </p:spPr>
      </p:sp>
      <p:sp>
        <p:nvSpPr>
          <p:cNvPr id="75" name="Text 73"/>
          <p:cNvSpPr/>
          <p:nvPr/>
        </p:nvSpPr>
        <p:spPr>
          <a:xfrm>
            <a:off x="851178" y="6216848"/>
            <a:ext cx="1103590"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June</a:t>
            </a:r>
            <a:endParaRPr lang="en-US" sz="1450" dirty="0"/>
          </a:p>
        </p:txBody>
      </p:sp>
      <p:sp>
        <p:nvSpPr>
          <p:cNvPr id="76" name="Text 74"/>
          <p:cNvSpPr/>
          <p:nvPr/>
        </p:nvSpPr>
        <p:spPr>
          <a:xfrm>
            <a:off x="2336959" y="6216848"/>
            <a:ext cx="152411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450</a:t>
            </a:r>
            <a:endParaRPr lang="en-US" sz="1450" dirty="0"/>
          </a:p>
        </p:txBody>
      </p:sp>
      <p:sp>
        <p:nvSpPr>
          <p:cNvPr id="77" name="Text 75"/>
          <p:cNvSpPr/>
          <p:nvPr/>
        </p:nvSpPr>
        <p:spPr>
          <a:xfrm>
            <a:off x="4243268" y="6216848"/>
            <a:ext cx="1103709"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1000</a:t>
            </a:r>
            <a:endParaRPr lang="en-US" sz="1450" dirty="0"/>
          </a:p>
        </p:txBody>
      </p:sp>
      <p:sp>
        <p:nvSpPr>
          <p:cNvPr id="78" name="Text 76"/>
          <p:cNvSpPr/>
          <p:nvPr/>
        </p:nvSpPr>
        <p:spPr>
          <a:xfrm>
            <a:off x="5729168" y="6216848"/>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850</a:t>
            </a:r>
            <a:endParaRPr lang="en-US" sz="1450" dirty="0"/>
          </a:p>
        </p:txBody>
      </p:sp>
      <p:sp>
        <p:nvSpPr>
          <p:cNvPr id="79" name="Text 77"/>
          <p:cNvSpPr/>
          <p:nvPr/>
        </p:nvSpPr>
        <p:spPr>
          <a:xfrm>
            <a:off x="7133987" y="621684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FFB071"/>
                </a:solidFill>
                <a:latin typeface="Inter" pitchFamily="34" charset="0"/>
                <a:ea typeface="Inter" pitchFamily="34" charset="-122"/>
                <a:cs typeface="Inter" pitchFamily="34" charset="-120"/>
              </a:rPr>
              <a:t>4690</a:t>
            </a:r>
            <a:endParaRPr lang="en-US" sz="1450" dirty="0"/>
          </a:p>
        </p:txBody>
      </p:sp>
      <p:sp>
        <p:nvSpPr>
          <p:cNvPr id="80" name="Text 78"/>
          <p:cNvSpPr/>
          <p:nvPr/>
        </p:nvSpPr>
        <p:spPr>
          <a:xfrm>
            <a:off x="8538805" y="6216848"/>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500</a:t>
            </a:r>
            <a:endParaRPr lang="en-US" sz="1450" dirty="0"/>
          </a:p>
        </p:txBody>
      </p:sp>
      <p:sp>
        <p:nvSpPr>
          <p:cNvPr id="81" name="Text 79"/>
          <p:cNvSpPr/>
          <p:nvPr/>
        </p:nvSpPr>
        <p:spPr>
          <a:xfrm>
            <a:off x="9943624" y="6216848"/>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FF90A5"/>
                </a:solidFill>
                <a:latin typeface="Inter" pitchFamily="34" charset="0"/>
                <a:ea typeface="Inter" pitchFamily="34" charset="-122"/>
                <a:cs typeface="Inter" pitchFamily="34" charset="-120"/>
              </a:rPr>
              <a:t>3500</a:t>
            </a:r>
            <a:endParaRPr lang="en-US" sz="1450" dirty="0"/>
          </a:p>
        </p:txBody>
      </p:sp>
      <p:sp>
        <p:nvSpPr>
          <p:cNvPr id="82" name="Text 80"/>
          <p:cNvSpPr/>
          <p:nvPr/>
        </p:nvSpPr>
        <p:spPr>
          <a:xfrm>
            <a:off x="11348442" y="6216848"/>
            <a:ext cx="102262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2570</a:t>
            </a:r>
            <a:endParaRPr lang="en-US" sz="1450" dirty="0"/>
          </a:p>
        </p:txBody>
      </p:sp>
      <p:sp>
        <p:nvSpPr>
          <p:cNvPr id="83" name="Text 81"/>
          <p:cNvSpPr/>
          <p:nvPr/>
        </p:nvSpPr>
        <p:spPr>
          <a:xfrm>
            <a:off x="12753261" y="6216848"/>
            <a:ext cx="1026438" cy="299799"/>
          </a:xfrm>
          <a:prstGeom prst="rect">
            <a:avLst/>
          </a:prstGeom>
          <a:noFill/>
          <a:ln/>
        </p:spPr>
        <p:txBody>
          <a:bodyPr wrap="none" lIns="0" tIns="0" rIns="0" bIns="0" rtlCol="0" anchor="t"/>
          <a:lstStyle/>
          <a:p>
            <a:pPr indent="0" marL="0">
              <a:lnSpc>
                <a:spcPts val="2350"/>
              </a:lnSpc>
              <a:buNone/>
            </a:pPr>
            <a:r>
              <a:rPr lang="en-US" sz="1450" spc="-30" kern="0" dirty="0">
                <a:solidFill>
                  <a:srgbClr val="E0D6DE"/>
                </a:solidFill>
                <a:latin typeface="Inter" pitchFamily="34" charset="0"/>
                <a:ea typeface="Inter" pitchFamily="34" charset="-122"/>
                <a:cs typeface="Inter" pitchFamily="34" charset="-120"/>
              </a:rPr>
              <a:t>13560</a:t>
            </a:r>
            <a:endParaRPr lang="en-US" sz="1450" dirty="0"/>
          </a:p>
        </p:txBody>
      </p:sp>
      <p:sp>
        <p:nvSpPr>
          <p:cNvPr id="84" name="Shape 82"/>
          <p:cNvSpPr/>
          <p:nvPr/>
        </p:nvSpPr>
        <p:spPr>
          <a:xfrm>
            <a:off x="663416" y="6636663"/>
            <a:ext cx="13303568" cy="539829"/>
          </a:xfrm>
          <a:prstGeom prst="rect">
            <a:avLst/>
          </a:prstGeom>
          <a:solidFill>
            <a:srgbClr val="FFFFFF">
              <a:alpha val="4000"/>
            </a:srgbClr>
          </a:solidFill>
          <a:ln/>
        </p:spPr>
      </p:sp>
      <p:sp>
        <p:nvSpPr>
          <p:cNvPr id="85" name="Text 83"/>
          <p:cNvSpPr/>
          <p:nvPr/>
        </p:nvSpPr>
        <p:spPr>
          <a:xfrm>
            <a:off x="851178" y="6756678"/>
            <a:ext cx="1103590"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Grand Total</a:t>
            </a:r>
            <a:endParaRPr lang="en-US" sz="1450" dirty="0"/>
          </a:p>
        </p:txBody>
      </p:sp>
      <p:sp>
        <p:nvSpPr>
          <p:cNvPr id="86" name="Text 84"/>
          <p:cNvSpPr/>
          <p:nvPr/>
        </p:nvSpPr>
        <p:spPr>
          <a:xfrm>
            <a:off x="2336959" y="6756678"/>
            <a:ext cx="1524119"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4000</a:t>
            </a:r>
            <a:endParaRPr lang="en-US" sz="1450" dirty="0"/>
          </a:p>
        </p:txBody>
      </p:sp>
      <p:sp>
        <p:nvSpPr>
          <p:cNvPr id="87" name="Text 85"/>
          <p:cNvSpPr/>
          <p:nvPr/>
        </p:nvSpPr>
        <p:spPr>
          <a:xfrm>
            <a:off x="4243268" y="6756678"/>
            <a:ext cx="1103709"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12000</a:t>
            </a:r>
            <a:endParaRPr lang="en-US" sz="1450" dirty="0"/>
          </a:p>
        </p:txBody>
      </p:sp>
      <p:sp>
        <p:nvSpPr>
          <p:cNvPr id="88" name="Text 86"/>
          <p:cNvSpPr/>
          <p:nvPr/>
        </p:nvSpPr>
        <p:spPr>
          <a:xfrm>
            <a:off x="5729168" y="675667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4940</a:t>
            </a:r>
            <a:endParaRPr lang="en-US" sz="1450" dirty="0"/>
          </a:p>
        </p:txBody>
      </p:sp>
      <p:sp>
        <p:nvSpPr>
          <p:cNvPr id="89" name="Text 87"/>
          <p:cNvSpPr/>
          <p:nvPr/>
        </p:nvSpPr>
        <p:spPr>
          <a:xfrm>
            <a:off x="7133987" y="675667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30990</a:t>
            </a:r>
            <a:endParaRPr lang="en-US" sz="1450" dirty="0"/>
          </a:p>
        </p:txBody>
      </p:sp>
      <p:sp>
        <p:nvSpPr>
          <p:cNvPr id="90" name="Text 88"/>
          <p:cNvSpPr/>
          <p:nvPr/>
        </p:nvSpPr>
        <p:spPr>
          <a:xfrm>
            <a:off x="8538805" y="675667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7720</a:t>
            </a:r>
            <a:endParaRPr lang="en-US" sz="1450" dirty="0"/>
          </a:p>
        </p:txBody>
      </p:sp>
      <p:sp>
        <p:nvSpPr>
          <p:cNvPr id="91" name="Text 89"/>
          <p:cNvSpPr/>
          <p:nvPr/>
        </p:nvSpPr>
        <p:spPr>
          <a:xfrm>
            <a:off x="9943624" y="675667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8700</a:t>
            </a:r>
            <a:endParaRPr lang="en-US" sz="1450" dirty="0"/>
          </a:p>
        </p:txBody>
      </p:sp>
      <p:sp>
        <p:nvSpPr>
          <p:cNvPr id="92" name="Text 90"/>
          <p:cNvSpPr/>
          <p:nvPr/>
        </p:nvSpPr>
        <p:spPr>
          <a:xfrm>
            <a:off x="11348442" y="6756678"/>
            <a:ext cx="102262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16040</a:t>
            </a:r>
            <a:endParaRPr lang="en-US" sz="1450" dirty="0"/>
          </a:p>
        </p:txBody>
      </p:sp>
      <p:sp>
        <p:nvSpPr>
          <p:cNvPr id="93" name="Text 91"/>
          <p:cNvSpPr/>
          <p:nvPr/>
        </p:nvSpPr>
        <p:spPr>
          <a:xfrm>
            <a:off x="12753261" y="6756678"/>
            <a:ext cx="1026438" cy="299799"/>
          </a:xfrm>
          <a:prstGeom prst="rect">
            <a:avLst/>
          </a:prstGeom>
          <a:noFill/>
          <a:ln/>
        </p:spPr>
        <p:txBody>
          <a:bodyPr wrap="none" lIns="0" tIns="0" rIns="0" bIns="0" rtlCol="0" anchor="t"/>
          <a:lstStyle/>
          <a:p>
            <a:pPr indent="0" marL="0">
              <a:lnSpc>
                <a:spcPts val="2350"/>
              </a:lnSpc>
              <a:buNone/>
            </a:pPr>
            <a:r>
              <a:rPr lang="en-US" sz="1450" b="1" spc="-30" kern="0" dirty="0">
                <a:solidFill>
                  <a:srgbClr val="E0D6DE"/>
                </a:solidFill>
                <a:latin typeface="Inter" pitchFamily="34" charset="0"/>
                <a:ea typeface="Inter" pitchFamily="34" charset="-122"/>
                <a:cs typeface="Inter" pitchFamily="34" charset="-120"/>
              </a:rPr>
              <a:t>84390</a:t>
            </a:r>
            <a:endParaRPr lang="en-US" sz="1450" dirty="0"/>
          </a:p>
        </p:txBody>
      </p:sp>
      <p:sp>
        <p:nvSpPr>
          <p:cNvPr id="94" name="Shape 92"/>
          <p:cNvSpPr/>
          <p:nvPr/>
        </p:nvSpPr>
        <p:spPr>
          <a:xfrm>
            <a:off x="663416" y="7176492"/>
            <a:ext cx="13303568" cy="539829"/>
          </a:xfrm>
          <a:prstGeom prst="rect">
            <a:avLst/>
          </a:prstGeom>
          <a:solidFill>
            <a:srgbClr val="000000">
              <a:alpha val="4000"/>
            </a:srgbClr>
          </a:solidFill>
          <a:ln/>
        </p:spPr>
      </p:sp>
      <p:sp>
        <p:nvSpPr>
          <p:cNvPr id="95" name="Text 93"/>
          <p:cNvSpPr/>
          <p:nvPr/>
        </p:nvSpPr>
        <p:spPr>
          <a:xfrm>
            <a:off x="851178" y="7296507"/>
            <a:ext cx="1103590"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96" name="Text 94"/>
          <p:cNvSpPr/>
          <p:nvPr/>
        </p:nvSpPr>
        <p:spPr>
          <a:xfrm>
            <a:off x="2336959" y="7296507"/>
            <a:ext cx="1524119"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97" name="Text 95"/>
          <p:cNvSpPr/>
          <p:nvPr/>
        </p:nvSpPr>
        <p:spPr>
          <a:xfrm>
            <a:off x="4243268" y="7296507"/>
            <a:ext cx="1103709"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98" name="Text 96"/>
          <p:cNvSpPr/>
          <p:nvPr/>
        </p:nvSpPr>
        <p:spPr>
          <a:xfrm>
            <a:off x="5729168" y="7296507"/>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99" name="Text 97"/>
          <p:cNvSpPr/>
          <p:nvPr/>
        </p:nvSpPr>
        <p:spPr>
          <a:xfrm>
            <a:off x="7133987" y="7296507"/>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00" name="Text 98"/>
          <p:cNvSpPr/>
          <p:nvPr/>
        </p:nvSpPr>
        <p:spPr>
          <a:xfrm>
            <a:off x="8538805" y="7296507"/>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01" name="Text 99"/>
          <p:cNvSpPr/>
          <p:nvPr/>
        </p:nvSpPr>
        <p:spPr>
          <a:xfrm>
            <a:off x="9943624" y="7296507"/>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02" name="Text 100"/>
          <p:cNvSpPr/>
          <p:nvPr/>
        </p:nvSpPr>
        <p:spPr>
          <a:xfrm>
            <a:off x="11348442" y="7296507"/>
            <a:ext cx="1022628" cy="299799"/>
          </a:xfrm>
          <a:prstGeom prst="rect">
            <a:avLst/>
          </a:prstGeom>
          <a:noFill/>
          <a:ln/>
        </p:spPr>
        <p:txBody>
          <a:bodyPr wrap="none" lIns="0" tIns="0" rIns="0" bIns="0" rtlCol="0" anchor="t"/>
          <a:lstStyle/>
          <a:p>
            <a:pPr indent="0" marL="0">
              <a:lnSpc>
                <a:spcPts val="2350"/>
              </a:lnSpc>
              <a:buNone/>
            </a:pPr>
            <a:endParaRPr lang="en-US" sz="1450" dirty="0"/>
          </a:p>
        </p:txBody>
      </p:sp>
      <p:sp>
        <p:nvSpPr>
          <p:cNvPr id="103" name="Text 101"/>
          <p:cNvSpPr/>
          <p:nvPr/>
        </p:nvSpPr>
        <p:spPr>
          <a:xfrm>
            <a:off x="12753261" y="7296507"/>
            <a:ext cx="1026438" cy="299799"/>
          </a:xfrm>
          <a:prstGeom prst="rect">
            <a:avLst/>
          </a:prstGeom>
          <a:noFill/>
          <a:ln/>
        </p:spPr>
        <p:txBody>
          <a:bodyPr wrap="none" lIns="0" tIns="0" rIns="0" bIns="0" rtlCol="0" anchor="t"/>
          <a:lstStyle/>
          <a:p>
            <a:pPr indent="0" marL="0">
              <a:lnSpc>
                <a:spcPts val="2350"/>
              </a:lnSpc>
              <a:buNone/>
            </a:pPr>
            <a:endParaRPr lang="en-US" sz="14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604957" y="475298"/>
            <a:ext cx="4537591" cy="567095"/>
          </a:xfrm>
          <a:prstGeom prst="rect">
            <a:avLst/>
          </a:prstGeom>
          <a:noFill/>
          <a:ln/>
        </p:spPr>
        <p:txBody>
          <a:bodyPr wrap="none" lIns="0" tIns="0" rIns="0" bIns="0" rtlCol="0" anchor="t"/>
          <a:lstStyle/>
          <a:p>
            <a:pPr indent="0" marL="0">
              <a:lnSpc>
                <a:spcPts val="4450"/>
              </a:lnSpc>
              <a:buNone/>
            </a:pPr>
            <a:r>
              <a:rPr lang="en-US" sz="3550" b="1" spc="-71" kern="0" dirty="0">
                <a:solidFill>
                  <a:srgbClr val="FF8AAF"/>
                </a:solidFill>
                <a:latin typeface="Petrona Bold" pitchFamily="34" charset="0"/>
                <a:ea typeface="Petrona Bold" pitchFamily="34" charset="-122"/>
                <a:cs typeface="Petrona Bold" pitchFamily="34" charset="-120"/>
              </a:rPr>
              <a:t>Visual Representation</a:t>
            </a:r>
            <a:endParaRPr lang="en-US" sz="3550" dirty="0"/>
          </a:p>
        </p:txBody>
      </p:sp>
      <p:pic>
        <p:nvPicPr>
          <p:cNvPr id="3" name="Image 0" descr="preencoded.png">    </p:cNvPr>
          <p:cNvPicPr>
            <a:picLocks noChangeAspect="1"/>
          </p:cNvPicPr>
          <p:nvPr/>
        </p:nvPicPr>
        <p:blipFill>
          <a:blip r:embed="rId1"/>
          <a:stretch>
            <a:fillRect/>
          </a:stretch>
        </p:blipFill>
        <p:spPr>
          <a:xfrm>
            <a:off x="604957" y="1301591"/>
            <a:ext cx="11019949" cy="6158151"/>
          </a:xfrm>
          <a:prstGeom prst="rect">
            <a:avLst/>
          </a:prstGeom>
        </p:spPr>
      </p:pic>
      <p:sp>
        <p:nvSpPr>
          <p:cNvPr id="4" name="Text 1"/>
          <p:cNvSpPr/>
          <p:nvPr/>
        </p:nvSpPr>
        <p:spPr>
          <a:xfrm>
            <a:off x="604957" y="7654171"/>
            <a:ext cx="13420487" cy="276582"/>
          </a:xfrm>
          <a:prstGeom prst="rect">
            <a:avLst/>
          </a:prstGeom>
          <a:noFill/>
          <a:ln/>
        </p:spPr>
        <p:txBody>
          <a:bodyPr wrap="none" lIns="0" tIns="0" rIns="0" bIns="0" rtlCol="0" anchor="t"/>
          <a:lstStyle/>
          <a:p>
            <a:pPr indent="0" marL="0">
              <a:lnSpc>
                <a:spcPts val="2150"/>
              </a:lnSpc>
              <a:buNone/>
            </a:pPr>
            <a:endParaRPr lang="en-US" sz="13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27829" y="572095"/>
            <a:ext cx="11425357" cy="682347"/>
          </a:xfrm>
          <a:prstGeom prst="rect">
            <a:avLst/>
          </a:prstGeom>
          <a:noFill/>
          <a:ln/>
        </p:spPr>
        <p:txBody>
          <a:bodyPr wrap="none" lIns="0" tIns="0" rIns="0" bIns="0" rtlCol="0" anchor="t"/>
          <a:lstStyle/>
          <a:p>
            <a:pPr indent="0" marL="0">
              <a:lnSpc>
                <a:spcPts val="5350"/>
              </a:lnSpc>
              <a:buNone/>
            </a:pPr>
            <a:r>
              <a:rPr lang="en-US" sz="4250" b="1" spc="-86" kern="0" dirty="0">
                <a:solidFill>
                  <a:srgbClr val="FF8AAF"/>
                </a:solidFill>
                <a:latin typeface="Petrona Bold" pitchFamily="34" charset="0"/>
                <a:ea typeface="Petrona Bold" pitchFamily="34" charset="-122"/>
                <a:cs typeface="Petrona Bold" pitchFamily="34" charset="-120"/>
              </a:rPr>
              <a:t>Recommendations for Nitin to Increase Savings</a:t>
            </a:r>
            <a:endParaRPr lang="en-US" sz="4250" dirty="0"/>
          </a:p>
        </p:txBody>
      </p:sp>
      <p:sp>
        <p:nvSpPr>
          <p:cNvPr id="3" name="Text 1"/>
          <p:cNvSpPr/>
          <p:nvPr/>
        </p:nvSpPr>
        <p:spPr>
          <a:xfrm>
            <a:off x="1060371" y="1566267"/>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Limit movie outings: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Avoid going out for movie and explore free events instead.</a:t>
            </a:r>
            <a:endParaRPr lang="en-US" sz="1600" dirty="0"/>
          </a:p>
        </p:txBody>
      </p:sp>
      <p:sp>
        <p:nvSpPr>
          <p:cNvPr id="4" name="Text 2"/>
          <p:cNvSpPr/>
          <p:nvPr/>
        </p:nvSpPr>
        <p:spPr>
          <a:xfrm>
            <a:off x="1060371" y="1971794"/>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Explore free activities: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Discover local parks, museums, and cultural events.</a:t>
            </a:r>
            <a:endParaRPr lang="en-US" sz="1600" dirty="0"/>
          </a:p>
        </p:txBody>
      </p:sp>
      <p:sp>
        <p:nvSpPr>
          <p:cNvPr id="5" name="Text 3"/>
          <p:cNvSpPr/>
          <p:nvPr/>
        </p:nvSpPr>
        <p:spPr>
          <a:xfrm>
            <a:off x="1060371" y="2377321"/>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Create a shopping list:</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Avoid impulse purchases by planning your shopping trips.</a:t>
            </a:r>
            <a:endParaRPr lang="en-US" sz="1600" dirty="0"/>
          </a:p>
        </p:txBody>
      </p:sp>
      <p:sp>
        <p:nvSpPr>
          <p:cNvPr id="6" name="Text 4"/>
          <p:cNvSpPr/>
          <p:nvPr/>
        </p:nvSpPr>
        <p:spPr>
          <a:xfrm>
            <a:off x="1060371" y="2782848"/>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Review expenses: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Carefully examine each item in the "Miscellaneous" category to identify unnecessary spending.</a:t>
            </a:r>
            <a:endParaRPr lang="en-US" sz="1600" dirty="0"/>
          </a:p>
        </p:txBody>
      </p:sp>
      <p:sp>
        <p:nvSpPr>
          <p:cNvPr id="7" name="Text 5"/>
          <p:cNvSpPr/>
          <p:nvPr/>
        </p:nvSpPr>
        <p:spPr>
          <a:xfrm>
            <a:off x="1060371" y="3188375"/>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Reduce subscriptions: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Cancel unused subscriptions or services.</a:t>
            </a:r>
            <a:endParaRPr lang="en-US" sz="1600" dirty="0"/>
          </a:p>
        </p:txBody>
      </p:sp>
      <p:sp>
        <p:nvSpPr>
          <p:cNvPr id="8" name="Text 6"/>
          <p:cNvSpPr/>
          <p:nvPr/>
        </p:nvSpPr>
        <p:spPr>
          <a:xfrm>
            <a:off x="1060371" y="3593902"/>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Limit impulse purchases: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Avoid buying items you don't truly need.</a:t>
            </a:r>
            <a:endParaRPr lang="en-US" sz="1600" dirty="0"/>
          </a:p>
        </p:txBody>
      </p:sp>
      <p:sp>
        <p:nvSpPr>
          <p:cNvPr id="9" name="Text 7"/>
          <p:cNvSpPr/>
          <p:nvPr/>
        </p:nvSpPr>
        <p:spPr>
          <a:xfrm>
            <a:off x="1060371" y="3999428"/>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Buy in bulk:</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Purchase items in larger quantities to save money.</a:t>
            </a:r>
            <a:endParaRPr lang="en-US" sz="1600" dirty="0"/>
          </a:p>
        </p:txBody>
      </p:sp>
      <p:sp>
        <p:nvSpPr>
          <p:cNvPr id="10" name="Text 8"/>
          <p:cNvSpPr/>
          <p:nvPr/>
        </p:nvSpPr>
        <p:spPr>
          <a:xfrm>
            <a:off x="1060371" y="4404955"/>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Avoid online order:</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Avoid online food orders.</a:t>
            </a:r>
            <a:endParaRPr lang="en-US" sz="1600" dirty="0"/>
          </a:p>
        </p:txBody>
      </p:sp>
      <p:sp>
        <p:nvSpPr>
          <p:cNvPr id="11" name="Text 9"/>
          <p:cNvSpPr/>
          <p:nvPr/>
        </p:nvSpPr>
        <p:spPr>
          <a:xfrm>
            <a:off x="1060371" y="4810482"/>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Cook at home:</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Prepare meals instead of eating out frequently.</a:t>
            </a:r>
            <a:endParaRPr lang="en-US" sz="1600" dirty="0"/>
          </a:p>
        </p:txBody>
      </p:sp>
      <p:sp>
        <p:nvSpPr>
          <p:cNvPr id="12" name="Text 10"/>
          <p:cNvSpPr/>
          <p:nvPr/>
        </p:nvSpPr>
        <p:spPr>
          <a:xfrm>
            <a:off x="1060371" y="5216009"/>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Conserve energy:</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Turn off lights and appliances when not in use.</a:t>
            </a:r>
            <a:endParaRPr lang="en-US" sz="1600" dirty="0"/>
          </a:p>
        </p:txBody>
      </p:sp>
      <p:sp>
        <p:nvSpPr>
          <p:cNvPr id="13" name="Text 11"/>
          <p:cNvSpPr/>
          <p:nvPr/>
        </p:nvSpPr>
        <p:spPr>
          <a:xfrm>
            <a:off x="1060371" y="5621536"/>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Shop around for better rates:</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Compare offers from different providers.</a:t>
            </a:r>
            <a:endParaRPr lang="en-US" sz="1600" dirty="0"/>
          </a:p>
        </p:txBody>
      </p:sp>
      <p:sp>
        <p:nvSpPr>
          <p:cNvPr id="14" name="Text 12"/>
          <p:cNvSpPr/>
          <p:nvPr/>
        </p:nvSpPr>
        <p:spPr>
          <a:xfrm>
            <a:off x="727829" y="6266140"/>
            <a:ext cx="2729389" cy="341114"/>
          </a:xfrm>
          <a:prstGeom prst="rect">
            <a:avLst/>
          </a:prstGeom>
          <a:noFill/>
          <a:ln/>
        </p:spPr>
        <p:txBody>
          <a:bodyPr wrap="none" lIns="0" tIns="0" rIns="0" bIns="0" rtlCol="0" anchor="t"/>
          <a:lstStyle/>
          <a:p>
            <a:pPr indent="0" marL="0">
              <a:lnSpc>
                <a:spcPts val="2650"/>
              </a:lnSpc>
              <a:buNone/>
            </a:pPr>
            <a:r>
              <a:rPr lang="en-US" sz="2100" b="1" spc="-43" kern="0" dirty="0">
                <a:solidFill>
                  <a:srgbClr val="FF8AAF"/>
                </a:solidFill>
                <a:latin typeface="Petrona Bold" pitchFamily="34" charset="0"/>
                <a:ea typeface="Petrona Bold" pitchFamily="34" charset="-122"/>
                <a:cs typeface="Petrona Bold" pitchFamily="34" charset="-120"/>
              </a:rPr>
              <a:t>Additional Tips:</a:t>
            </a:r>
            <a:endParaRPr lang="en-US" sz="2100" dirty="0"/>
          </a:p>
        </p:txBody>
      </p:sp>
      <p:sp>
        <p:nvSpPr>
          <p:cNvPr id="15" name="Text 13"/>
          <p:cNvSpPr/>
          <p:nvPr/>
        </p:nvSpPr>
        <p:spPr>
          <a:xfrm>
            <a:off x="1060371" y="6919079"/>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Set a strict budget:</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Allocate a specific amount for each expense category.</a:t>
            </a:r>
            <a:endParaRPr lang="en-US" sz="1600" dirty="0"/>
          </a:p>
        </p:txBody>
      </p:sp>
      <p:sp>
        <p:nvSpPr>
          <p:cNvPr id="16" name="Text 14"/>
          <p:cNvSpPr/>
          <p:nvPr/>
        </p:nvSpPr>
        <p:spPr>
          <a:xfrm>
            <a:off x="1060371" y="7324606"/>
            <a:ext cx="12842200" cy="332780"/>
          </a:xfrm>
          <a:prstGeom prst="rect">
            <a:avLst/>
          </a:prstGeom>
          <a:noFill/>
          <a:ln/>
        </p:spPr>
        <p:txBody>
          <a:bodyPr wrap="none" lIns="0" tIns="0" rIns="0" bIns="0" rtlCol="0" anchor="t"/>
          <a:lstStyle/>
          <a:p>
            <a:pPr algn="l" marL="342900" indent="-342900">
              <a:lnSpc>
                <a:spcPts val="2600"/>
              </a:lnSpc>
              <a:buSzPct val="100000"/>
              <a:buChar char="•"/>
            </a:pPr>
            <a:r>
              <a:rPr lang="en-US" sz="1600" b="1" spc="-33" kern="0" dirty="0">
                <a:solidFill>
                  <a:srgbClr val="E0D6DE"/>
                </a:solidFill>
                <a:latin typeface="Inter" pitchFamily="34" charset="0"/>
                <a:ea typeface="Inter" pitchFamily="34" charset="-122"/>
                <a:cs typeface="Inter" pitchFamily="34" charset="-120"/>
              </a:rPr>
              <a:t>Track your spending:</a:t>
            </a:r>
            <a:pPr algn="l" indent="0" marL="0">
              <a:lnSpc>
                <a:spcPts val="2600"/>
              </a:lnSpc>
              <a:buNone/>
            </a:pPr>
            <a:r>
              <a:rPr lang="en-US" sz="1600" spc="-33" kern="0" dirty="0">
                <a:solidFill>
                  <a:srgbClr val="E0D6DE"/>
                </a:solidFill>
                <a:latin typeface="Inter" pitchFamily="34" charset="0"/>
                <a:ea typeface="Inter" pitchFamily="34" charset="-122"/>
                <a:cs typeface="Inter" pitchFamily="34" charset="-120"/>
              </a:rPr>
              <a:t> Monitor your expenses regularly to identify areas where you can cut back.</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64037" y="1641396"/>
            <a:ext cx="129023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3" name="Text 1"/>
          <p:cNvSpPr/>
          <p:nvPr/>
        </p:nvSpPr>
        <p:spPr>
          <a:xfrm>
            <a:off x="864037" y="2314099"/>
            <a:ext cx="12902327" cy="395049"/>
          </a:xfrm>
          <a:prstGeom prst="rect">
            <a:avLst/>
          </a:prstGeom>
          <a:noFill/>
          <a:ln/>
        </p:spPr>
        <p:txBody>
          <a:bodyPr wrap="none" lIns="0" tIns="0" rIns="0" bIns="0" rtlCol="0" anchor="t"/>
          <a:lstStyle/>
          <a:p>
            <a:pPr indent="0" marL="0">
              <a:lnSpc>
                <a:spcPts val="3100"/>
              </a:lnSpc>
              <a:buNone/>
            </a:pPr>
            <a:endParaRPr lang="en-US" sz="1900" dirty="0"/>
          </a:p>
        </p:txBody>
      </p:sp>
      <p:sp>
        <p:nvSpPr>
          <p:cNvPr id="4" name="Text 2"/>
          <p:cNvSpPr/>
          <p:nvPr/>
        </p:nvSpPr>
        <p:spPr>
          <a:xfrm>
            <a:off x="864037" y="3079433"/>
            <a:ext cx="12902327" cy="1620083"/>
          </a:xfrm>
          <a:prstGeom prst="rect">
            <a:avLst/>
          </a:prstGeom>
          <a:noFill/>
          <a:ln/>
        </p:spPr>
        <p:txBody>
          <a:bodyPr wrap="none" lIns="0" tIns="0" rIns="0" bIns="0" rtlCol="0" anchor="t"/>
          <a:lstStyle/>
          <a:p>
            <a:pPr algn="ctr" indent="0" marL="0">
              <a:lnSpc>
                <a:spcPts val="12750"/>
              </a:lnSpc>
              <a:buNone/>
            </a:pPr>
            <a:r>
              <a:rPr lang="en-US" sz="10200" b="1" spc="-204" kern="0" dirty="0">
                <a:solidFill>
                  <a:srgbClr val="FF8AAF"/>
                </a:solidFill>
                <a:latin typeface="Petrona Bold" pitchFamily="34" charset="0"/>
                <a:ea typeface="Petrona Bold" pitchFamily="34" charset="-122"/>
                <a:cs typeface="Petrona Bold" pitchFamily="34" charset="-120"/>
              </a:rPr>
              <a:t>THANK YOU</a:t>
            </a:r>
            <a:endParaRPr lang="en-US" sz="10200" dirty="0"/>
          </a:p>
        </p:txBody>
      </p:sp>
      <p:sp>
        <p:nvSpPr>
          <p:cNvPr id="5" name="Text 3"/>
          <p:cNvSpPr/>
          <p:nvPr/>
        </p:nvSpPr>
        <p:spPr>
          <a:xfrm>
            <a:off x="864037" y="5069800"/>
            <a:ext cx="12902327" cy="395049"/>
          </a:xfrm>
          <a:prstGeom prst="rect">
            <a:avLst/>
          </a:prstGeom>
          <a:noFill/>
          <a:ln/>
        </p:spPr>
        <p:txBody>
          <a:bodyPr wrap="none" lIns="0" tIns="0" rIns="0" bIns="0" rtlCol="0" anchor="t"/>
          <a:lstStyle/>
          <a:p>
            <a:pPr algn="ctr" indent="0" marL="0">
              <a:lnSpc>
                <a:spcPts val="3100"/>
              </a:lnSpc>
              <a:buNone/>
            </a:pPr>
            <a:endParaRPr lang="en-US" sz="1900" dirty="0"/>
          </a:p>
        </p:txBody>
      </p:sp>
      <p:sp>
        <p:nvSpPr>
          <p:cNvPr id="6" name="Text 4"/>
          <p:cNvSpPr/>
          <p:nvPr/>
        </p:nvSpPr>
        <p:spPr>
          <a:xfrm>
            <a:off x="864037" y="5742503"/>
            <a:ext cx="12902327" cy="395049"/>
          </a:xfrm>
          <a:prstGeom prst="rect">
            <a:avLst/>
          </a:prstGeom>
          <a:noFill/>
          <a:ln/>
        </p:spPr>
        <p:txBody>
          <a:bodyPr wrap="none" lIns="0" tIns="0" rIns="0" bIns="0" rtlCol="0" anchor="t"/>
          <a:lstStyle/>
          <a:p>
            <a:pPr algn="ctr" indent="0" marL="0">
              <a:lnSpc>
                <a:spcPts val="3100"/>
              </a:lnSpc>
              <a:buNone/>
            </a:pPr>
            <a:endParaRPr lang="en-US" sz="1900" dirty="0"/>
          </a:p>
        </p:txBody>
      </p:sp>
      <p:sp>
        <p:nvSpPr>
          <p:cNvPr id="7" name="Text 5"/>
          <p:cNvSpPr/>
          <p:nvPr/>
        </p:nvSpPr>
        <p:spPr>
          <a:xfrm>
            <a:off x="864037" y="6415207"/>
            <a:ext cx="12902327" cy="395049"/>
          </a:xfrm>
          <a:prstGeom prst="rect">
            <a:avLst/>
          </a:prstGeom>
          <a:noFill/>
          <a:ln/>
        </p:spPr>
        <p:txBody>
          <a:bodyPr wrap="none" lIns="0" tIns="0" rIns="0" bIns="0" rtlCol="0" anchor="t"/>
          <a:lstStyle/>
          <a:p>
            <a:pPr algn="ctr" indent="0" marL="0">
              <a:lnSpc>
                <a:spcPts val="31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1861304"/>
            <a:ext cx="6480810"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Problem Statement</a:t>
            </a:r>
            <a:endParaRPr lang="en-US" sz="5100" dirty="0"/>
          </a:p>
        </p:txBody>
      </p:sp>
      <p:sp>
        <p:nvSpPr>
          <p:cNvPr id="3" name="Text 1"/>
          <p:cNvSpPr/>
          <p:nvPr/>
        </p:nvSpPr>
        <p:spPr>
          <a:xfrm>
            <a:off x="864037" y="3165038"/>
            <a:ext cx="12902327" cy="790099"/>
          </a:xfrm>
          <a:prstGeom prst="rect">
            <a:avLst/>
          </a:prstGeom>
          <a:noFill/>
          <a:ln/>
        </p:spPr>
        <p:txBody>
          <a:bodyPr wrap="squar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Nitin works as a Graphic Designer in a new company. He earns Rs 15,000/- per month. He is planning to buy a scooter for his daily commute to the office.</a:t>
            </a:r>
            <a:endParaRPr lang="en-US" sz="1900" dirty="0"/>
          </a:p>
        </p:txBody>
      </p:sp>
      <p:sp>
        <p:nvSpPr>
          <p:cNvPr id="4" name="Text 2"/>
          <p:cNvSpPr/>
          <p:nvPr/>
        </p:nvSpPr>
        <p:spPr>
          <a:xfrm>
            <a:off x="864037" y="4232791"/>
            <a:ext cx="12902327" cy="790099"/>
          </a:xfrm>
          <a:prstGeom prst="rect">
            <a:avLst/>
          </a:prstGeom>
          <a:noFill/>
          <a:ln/>
        </p:spPr>
        <p:txBody>
          <a:bodyPr wrap="square" lIns="0" tIns="0" rIns="0" bIns="0" rtlCol="0" anchor="t"/>
          <a:lstStyle/>
          <a:p>
            <a:pPr algn="l" indent="0" marL="0">
              <a:lnSpc>
                <a:spcPts val="3100"/>
              </a:lnSpc>
              <a:buNone/>
            </a:pPr>
            <a:r>
              <a:rPr lang="en-US" sz="1900" spc="-39" kern="0" dirty="0">
                <a:solidFill>
                  <a:srgbClr val="E0D6DE"/>
                </a:solidFill>
                <a:latin typeface="Inter" pitchFamily="34" charset="0"/>
                <a:ea typeface="Inter" pitchFamily="34" charset="-122"/>
                <a:cs typeface="Inter" pitchFamily="34" charset="-120"/>
              </a:rPr>
              <a:t>For the last couple of months, Nitin is not able to save at all for his scooter. His friend Ayush told him that he needed to figure out where most of the money goes and cut down that expense.</a:t>
            </a:r>
            <a:endParaRPr lang="en-US" sz="1900" dirty="0"/>
          </a:p>
        </p:txBody>
      </p:sp>
      <p:sp>
        <p:nvSpPr>
          <p:cNvPr id="5" name="Text 3"/>
          <p:cNvSpPr/>
          <p:nvPr/>
        </p:nvSpPr>
        <p:spPr>
          <a:xfrm>
            <a:off x="864037" y="5300543"/>
            <a:ext cx="12902327" cy="395049"/>
          </a:xfrm>
          <a:prstGeom prst="rect">
            <a:avLst/>
          </a:prstGeom>
          <a:noFill/>
          <a:ln/>
        </p:spPr>
        <p:txBody>
          <a:bodyPr wrap="none" lIns="0" tIns="0" rIns="0" bIns="0" rtlCol="0" anchor="t"/>
          <a:lstStyle/>
          <a:p>
            <a:pPr algn="l" indent="0" marL="0">
              <a:lnSpc>
                <a:spcPts val="3100"/>
              </a:lnSpc>
              <a:buNone/>
            </a:pPr>
            <a:r>
              <a:rPr lang="en-US" sz="1900" spc="-39" kern="0" dirty="0">
                <a:solidFill>
                  <a:srgbClr val="E0D6DE"/>
                </a:solidFill>
                <a:latin typeface="Inter" pitchFamily="34" charset="0"/>
                <a:ea typeface="Inter" pitchFamily="34" charset="-122"/>
                <a:cs typeface="Inter" pitchFamily="34" charset="-120"/>
              </a:rPr>
              <a:t>Help Nitin increase his savings by removing some unnecessary expenses.</a:t>
            </a:r>
            <a:endParaRPr lang="en-US" sz="1900" dirty="0"/>
          </a:p>
        </p:txBody>
      </p:sp>
      <p:sp>
        <p:nvSpPr>
          <p:cNvPr id="6" name="Text 4"/>
          <p:cNvSpPr/>
          <p:nvPr/>
        </p:nvSpPr>
        <p:spPr>
          <a:xfrm>
            <a:off x="864037" y="5973247"/>
            <a:ext cx="12902327" cy="395049"/>
          </a:xfrm>
          <a:prstGeom prst="rect">
            <a:avLst/>
          </a:prstGeom>
          <a:noFill/>
          <a:ln/>
        </p:spPr>
        <p:txBody>
          <a:bodyPr wrap="none" lIns="0" tIns="0" rIns="0" bIns="0" rtlCol="0" anchor="t"/>
          <a:lstStyle/>
          <a:p>
            <a:pPr indent="0" marL="0">
              <a:lnSpc>
                <a:spcPts val="3100"/>
              </a:lnSpc>
              <a:buNone/>
            </a:pP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2494717"/>
            <a:ext cx="12902327" cy="3240167"/>
          </a:xfrm>
          <a:prstGeom prst="rect">
            <a:avLst/>
          </a:prstGeom>
          <a:noFill/>
          <a:ln/>
        </p:spPr>
        <p:txBody>
          <a:bodyPr wrap="square" lIns="0" tIns="0" rIns="0" bIns="0" rtlCol="0" anchor="t"/>
          <a:lstStyle/>
          <a:p>
            <a:pPr indent="0" marL="0">
              <a:lnSpc>
                <a:spcPts val="12750"/>
              </a:lnSpc>
              <a:buNone/>
            </a:pPr>
            <a:r>
              <a:rPr lang="en-US" sz="10200" b="1" spc="-204" kern="0" dirty="0">
                <a:solidFill>
                  <a:srgbClr val="FF8AAF"/>
                </a:solidFill>
                <a:latin typeface="Petrona Bold" pitchFamily="34" charset="0"/>
                <a:ea typeface="Petrona Bold" pitchFamily="34" charset="-122"/>
                <a:cs typeface="Petrona Bold" pitchFamily="34" charset="-120"/>
              </a:rPr>
              <a:t>Expense Details for the month of June</a:t>
            </a:r>
            <a:endParaRPr lang="en-US" sz="10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6171" y="628769"/>
            <a:ext cx="5972056" cy="746522"/>
          </a:xfrm>
          <a:prstGeom prst="rect">
            <a:avLst/>
          </a:prstGeom>
          <a:noFill/>
          <a:ln/>
        </p:spPr>
        <p:txBody>
          <a:bodyPr wrap="none" lIns="0" tIns="0" rIns="0" bIns="0" rtlCol="0" anchor="t"/>
          <a:lstStyle/>
          <a:p>
            <a:pPr indent="0" marL="0">
              <a:lnSpc>
                <a:spcPts val="5850"/>
              </a:lnSpc>
              <a:buNone/>
            </a:pPr>
            <a:r>
              <a:rPr lang="en-US" sz="4700" b="1" spc="-94" kern="0" dirty="0">
                <a:solidFill>
                  <a:srgbClr val="FF8AAF"/>
                </a:solidFill>
                <a:latin typeface="Petrona Bold" pitchFamily="34" charset="0"/>
                <a:ea typeface="Petrona Bold" pitchFamily="34" charset="-122"/>
                <a:cs typeface="Petrona Bold" pitchFamily="34" charset="-120"/>
              </a:rPr>
              <a:t>Sum of June Expenses </a:t>
            </a:r>
            <a:endParaRPr lang="en-US" sz="4700" dirty="0"/>
          </a:p>
        </p:txBody>
      </p:sp>
      <p:sp>
        <p:nvSpPr>
          <p:cNvPr id="3" name="Shape 1"/>
          <p:cNvSpPr/>
          <p:nvPr/>
        </p:nvSpPr>
        <p:spPr>
          <a:xfrm>
            <a:off x="796171" y="1716524"/>
            <a:ext cx="13038058" cy="5884188"/>
          </a:xfrm>
          <a:prstGeom prst="roundRect">
            <a:avLst>
              <a:gd name="adj" fmla="val 1624"/>
            </a:avLst>
          </a:prstGeom>
          <a:noFill/>
          <a:ln w="7620">
            <a:solidFill>
              <a:srgbClr val="FFFFFF">
                <a:alpha val="24000"/>
              </a:srgbClr>
            </a:solidFill>
            <a:prstDash val="solid"/>
          </a:ln>
        </p:spPr>
      </p:sp>
      <p:sp>
        <p:nvSpPr>
          <p:cNvPr id="4" name="Shape 2"/>
          <p:cNvSpPr/>
          <p:nvPr/>
        </p:nvSpPr>
        <p:spPr>
          <a:xfrm>
            <a:off x="803791" y="1724144"/>
            <a:ext cx="13022818" cy="652105"/>
          </a:xfrm>
          <a:prstGeom prst="rect">
            <a:avLst/>
          </a:prstGeom>
          <a:solidFill>
            <a:srgbClr val="FFFFFF">
              <a:alpha val="4000"/>
            </a:srgbClr>
          </a:solidFill>
          <a:ln/>
        </p:spPr>
      </p:sp>
      <p:sp>
        <p:nvSpPr>
          <p:cNvPr id="5" name="Text 3"/>
          <p:cNvSpPr/>
          <p:nvPr/>
        </p:nvSpPr>
        <p:spPr>
          <a:xfrm>
            <a:off x="1031200" y="1868210"/>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Category</a:t>
            </a:r>
            <a:endParaRPr lang="en-US" sz="1750" dirty="0"/>
          </a:p>
        </p:txBody>
      </p:sp>
      <p:sp>
        <p:nvSpPr>
          <p:cNvPr id="6" name="Text 4"/>
          <p:cNvSpPr/>
          <p:nvPr/>
        </p:nvSpPr>
        <p:spPr>
          <a:xfrm>
            <a:off x="7546419" y="1868210"/>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Sum of Expense (INR)</a:t>
            </a:r>
            <a:endParaRPr lang="en-US" sz="1750" dirty="0"/>
          </a:p>
        </p:txBody>
      </p:sp>
      <p:sp>
        <p:nvSpPr>
          <p:cNvPr id="7" name="Shape 5"/>
          <p:cNvSpPr/>
          <p:nvPr/>
        </p:nvSpPr>
        <p:spPr>
          <a:xfrm>
            <a:off x="803791" y="2376249"/>
            <a:ext cx="13022818" cy="652105"/>
          </a:xfrm>
          <a:prstGeom prst="rect">
            <a:avLst/>
          </a:prstGeom>
          <a:solidFill>
            <a:srgbClr val="000000">
              <a:alpha val="4000"/>
            </a:srgbClr>
          </a:solidFill>
          <a:ln/>
        </p:spPr>
      </p:sp>
      <p:sp>
        <p:nvSpPr>
          <p:cNvPr id="8" name="Text 6"/>
          <p:cNvSpPr/>
          <p:nvPr/>
        </p:nvSpPr>
        <p:spPr>
          <a:xfrm>
            <a:off x="1031200" y="2520315"/>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Doctor and Medicine</a:t>
            </a:r>
            <a:endParaRPr lang="en-US" sz="1750" dirty="0"/>
          </a:p>
        </p:txBody>
      </p:sp>
      <p:sp>
        <p:nvSpPr>
          <p:cNvPr id="9" name="Text 7"/>
          <p:cNvSpPr/>
          <p:nvPr/>
        </p:nvSpPr>
        <p:spPr>
          <a:xfrm>
            <a:off x="7546419" y="2520315"/>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450</a:t>
            </a:r>
            <a:endParaRPr lang="en-US" sz="1750" dirty="0"/>
          </a:p>
        </p:txBody>
      </p:sp>
      <p:sp>
        <p:nvSpPr>
          <p:cNvPr id="10" name="Shape 8"/>
          <p:cNvSpPr/>
          <p:nvPr/>
        </p:nvSpPr>
        <p:spPr>
          <a:xfrm>
            <a:off x="803791" y="3028355"/>
            <a:ext cx="13022818" cy="652105"/>
          </a:xfrm>
          <a:prstGeom prst="rect">
            <a:avLst/>
          </a:prstGeom>
          <a:solidFill>
            <a:srgbClr val="FFFFFF">
              <a:alpha val="4000"/>
            </a:srgbClr>
          </a:solidFill>
          <a:ln/>
        </p:spPr>
      </p:sp>
      <p:sp>
        <p:nvSpPr>
          <p:cNvPr id="11" name="Text 9"/>
          <p:cNvSpPr/>
          <p:nvPr/>
        </p:nvSpPr>
        <p:spPr>
          <a:xfrm>
            <a:off x="1031200" y="3172420"/>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Entertainment</a:t>
            </a:r>
            <a:endParaRPr lang="en-US" sz="1750" dirty="0"/>
          </a:p>
        </p:txBody>
      </p:sp>
      <p:sp>
        <p:nvSpPr>
          <p:cNvPr id="12" name="Text 10"/>
          <p:cNvSpPr/>
          <p:nvPr/>
        </p:nvSpPr>
        <p:spPr>
          <a:xfrm>
            <a:off x="7546419" y="3172420"/>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1000</a:t>
            </a:r>
            <a:endParaRPr lang="en-US" sz="1750" dirty="0"/>
          </a:p>
        </p:txBody>
      </p:sp>
      <p:sp>
        <p:nvSpPr>
          <p:cNvPr id="13" name="Shape 11"/>
          <p:cNvSpPr/>
          <p:nvPr/>
        </p:nvSpPr>
        <p:spPr>
          <a:xfrm>
            <a:off x="803791" y="3680460"/>
            <a:ext cx="13022818" cy="652105"/>
          </a:xfrm>
          <a:prstGeom prst="rect">
            <a:avLst/>
          </a:prstGeom>
          <a:solidFill>
            <a:srgbClr val="000000">
              <a:alpha val="4000"/>
            </a:srgbClr>
          </a:solidFill>
          <a:ln/>
        </p:spPr>
      </p:sp>
      <p:sp>
        <p:nvSpPr>
          <p:cNvPr id="14" name="Text 12"/>
          <p:cNvSpPr/>
          <p:nvPr/>
        </p:nvSpPr>
        <p:spPr>
          <a:xfrm>
            <a:off x="1031200" y="382452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Food</a:t>
            </a:r>
            <a:endParaRPr lang="en-US" sz="1750" dirty="0"/>
          </a:p>
        </p:txBody>
      </p:sp>
      <p:sp>
        <p:nvSpPr>
          <p:cNvPr id="15" name="Text 13"/>
          <p:cNvSpPr/>
          <p:nvPr/>
        </p:nvSpPr>
        <p:spPr>
          <a:xfrm>
            <a:off x="7546419" y="382452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850</a:t>
            </a:r>
            <a:endParaRPr lang="en-US" sz="1750" dirty="0"/>
          </a:p>
        </p:txBody>
      </p:sp>
      <p:sp>
        <p:nvSpPr>
          <p:cNvPr id="16" name="Shape 14"/>
          <p:cNvSpPr/>
          <p:nvPr/>
        </p:nvSpPr>
        <p:spPr>
          <a:xfrm>
            <a:off x="803791" y="4332565"/>
            <a:ext cx="13022818" cy="652105"/>
          </a:xfrm>
          <a:prstGeom prst="rect">
            <a:avLst/>
          </a:prstGeom>
          <a:solidFill>
            <a:srgbClr val="FFFFFF">
              <a:alpha val="4000"/>
            </a:srgbClr>
          </a:solidFill>
          <a:ln/>
        </p:spPr>
      </p:sp>
      <p:sp>
        <p:nvSpPr>
          <p:cNvPr id="17" name="Text 15"/>
          <p:cNvSpPr/>
          <p:nvPr/>
        </p:nvSpPr>
        <p:spPr>
          <a:xfrm>
            <a:off x="1031200" y="4476631"/>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Grocery</a:t>
            </a:r>
            <a:endParaRPr lang="en-US" sz="1750" dirty="0"/>
          </a:p>
        </p:txBody>
      </p:sp>
      <p:sp>
        <p:nvSpPr>
          <p:cNvPr id="18" name="Text 16"/>
          <p:cNvSpPr/>
          <p:nvPr/>
        </p:nvSpPr>
        <p:spPr>
          <a:xfrm>
            <a:off x="7546419" y="4476631"/>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4690</a:t>
            </a:r>
            <a:endParaRPr lang="en-US" sz="1750" dirty="0"/>
          </a:p>
        </p:txBody>
      </p:sp>
      <p:sp>
        <p:nvSpPr>
          <p:cNvPr id="19" name="Shape 17"/>
          <p:cNvSpPr/>
          <p:nvPr/>
        </p:nvSpPr>
        <p:spPr>
          <a:xfrm>
            <a:off x="803791" y="4984671"/>
            <a:ext cx="13022818" cy="652105"/>
          </a:xfrm>
          <a:prstGeom prst="rect">
            <a:avLst/>
          </a:prstGeom>
          <a:solidFill>
            <a:srgbClr val="000000">
              <a:alpha val="4000"/>
            </a:srgbClr>
          </a:solidFill>
          <a:ln/>
        </p:spPr>
      </p:sp>
      <p:sp>
        <p:nvSpPr>
          <p:cNvPr id="20" name="Text 18"/>
          <p:cNvSpPr/>
          <p:nvPr/>
        </p:nvSpPr>
        <p:spPr>
          <a:xfrm>
            <a:off x="1031200" y="512873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Miscellaneous</a:t>
            </a:r>
            <a:endParaRPr lang="en-US" sz="1750" dirty="0"/>
          </a:p>
        </p:txBody>
      </p:sp>
      <p:sp>
        <p:nvSpPr>
          <p:cNvPr id="21" name="Text 19"/>
          <p:cNvSpPr/>
          <p:nvPr/>
        </p:nvSpPr>
        <p:spPr>
          <a:xfrm>
            <a:off x="7546419" y="5128736"/>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500</a:t>
            </a:r>
            <a:endParaRPr lang="en-US" sz="1750" dirty="0"/>
          </a:p>
        </p:txBody>
      </p:sp>
      <p:sp>
        <p:nvSpPr>
          <p:cNvPr id="22" name="Shape 20"/>
          <p:cNvSpPr/>
          <p:nvPr/>
        </p:nvSpPr>
        <p:spPr>
          <a:xfrm>
            <a:off x="803791" y="5636776"/>
            <a:ext cx="13022818" cy="652105"/>
          </a:xfrm>
          <a:prstGeom prst="rect">
            <a:avLst/>
          </a:prstGeom>
          <a:solidFill>
            <a:srgbClr val="FFFFFF">
              <a:alpha val="4000"/>
            </a:srgbClr>
          </a:solidFill>
          <a:ln/>
        </p:spPr>
      </p:sp>
      <p:sp>
        <p:nvSpPr>
          <p:cNvPr id="23" name="Text 21"/>
          <p:cNvSpPr/>
          <p:nvPr/>
        </p:nvSpPr>
        <p:spPr>
          <a:xfrm>
            <a:off x="1031200" y="5780842"/>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Shopping</a:t>
            </a:r>
            <a:endParaRPr lang="en-US" sz="1750" dirty="0"/>
          </a:p>
        </p:txBody>
      </p:sp>
      <p:sp>
        <p:nvSpPr>
          <p:cNvPr id="24" name="Text 22"/>
          <p:cNvSpPr/>
          <p:nvPr/>
        </p:nvSpPr>
        <p:spPr>
          <a:xfrm>
            <a:off x="7546419" y="5780842"/>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3500</a:t>
            </a:r>
            <a:endParaRPr lang="en-US" sz="1750" dirty="0"/>
          </a:p>
        </p:txBody>
      </p:sp>
      <p:sp>
        <p:nvSpPr>
          <p:cNvPr id="25" name="Shape 23"/>
          <p:cNvSpPr/>
          <p:nvPr/>
        </p:nvSpPr>
        <p:spPr>
          <a:xfrm>
            <a:off x="803791" y="6288881"/>
            <a:ext cx="13022818" cy="652105"/>
          </a:xfrm>
          <a:prstGeom prst="rect">
            <a:avLst/>
          </a:prstGeom>
          <a:solidFill>
            <a:srgbClr val="000000">
              <a:alpha val="4000"/>
            </a:srgbClr>
          </a:solidFill>
          <a:ln/>
        </p:spPr>
      </p:sp>
      <p:sp>
        <p:nvSpPr>
          <p:cNvPr id="26" name="Text 24"/>
          <p:cNvSpPr/>
          <p:nvPr/>
        </p:nvSpPr>
        <p:spPr>
          <a:xfrm>
            <a:off x="1031200" y="6432947"/>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Ticket and Bills</a:t>
            </a:r>
            <a:endParaRPr lang="en-US" sz="1750" dirty="0"/>
          </a:p>
        </p:txBody>
      </p:sp>
      <p:sp>
        <p:nvSpPr>
          <p:cNvPr id="27" name="Text 25"/>
          <p:cNvSpPr/>
          <p:nvPr/>
        </p:nvSpPr>
        <p:spPr>
          <a:xfrm>
            <a:off x="7546419" y="6432947"/>
            <a:ext cx="6052780" cy="363974"/>
          </a:xfrm>
          <a:prstGeom prst="rect">
            <a:avLst/>
          </a:prstGeom>
          <a:noFill/>
          <a:ln/>
        </p:spPr>
        <p:txBody>
          <a:bodyPr wrap="non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2570</a:t>
            </a:r>
            <a:endParaRPr lang="en-US" sz="1750" dirty="0"/>
          </a:p>
        </p:txBody>
      </p:sp>
      <p:sp>
        <p:nvSpPr>
          <p:cNvPr id="28" name="Shape 26"/>
          <p:cNvSpPr/>
          <p:nvPr/>
        </p:nvSpPr>
        <p:spPr>
          <a:xfrm>
            <a:off x="803791" y="6940987"/>
            <a:ext cx="13022818" cy="652105"/>
          </a:xfrm>
          <a:prstGeom prst="rect">
            <a:avLst/>
          </a:prstGeom>
          <a:solidFill>
            <a:srgbClr val="FFFFFF">
              <a:alpha val="4000"/>
            </a:srgbClr>
          </a:solidFill>
          <a:ln/>
        </p:spPr>
      </p:sp>
      <p:sp>
        <p:nvSpPr>
          <p:cNvPr id="29" name="Text 27"/>
          <p:cNvSpPr/>
          <p:nvPr/>
        </p:nvSpPr>
        <p:spPr>
          <a:xfrm>
            <a:off x="1031200" y="7085052"/>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Grand Total</a:t>
            </a:r>
            <a:endParaRPr lang="en-US" sz="1750" dirty="0"/>
          </a:p>
        </p:txBody>
      </p:sp>
      <p:sp>
        <p:nvSpPr>
          <p:cNvPr id="30" name="Text 28"/>
          <p:cNvSpPr/>
          <p:nvPr/>
        </p:nvSpPr>
        <p:spPr>
          <a:xfrm>
            <a:off x="7546419" y="7085052"/>
            <a:ext cx="6052780" cy="363974"/>
          </a:xfrm>
          <a:prstGeom prst="rect">
            <a:avLst/>
          </a:prstGeom>
          <a:noFill/>
          <a:ln/>
        </p:spPr>
        <p:txBody>
          <a:bodyPr wrap="none" lIns="0" tIns="0" rIns="0" bIns="0" rtlCol="0" anchor="t"/>
          <a:lstStyle/>
          <a:p>
            <a:pPr indent="0" marL="0">
              <a:lnSpc>
                <a:spcPts val="2850"/>
              </a:lnSpc>
              <a:buNone/>
            </a:pPr>
            <a:r>
              <a:rPr lang="en-US" sz="1750" b="1" spc="-36" kern="0" dirty="0">
                <a:solidFill>
                  <a:srgbClr val="E0D6DE"/>
                </a:solidFill>
                <a:latin typeface="Inter" pitchFamily="34" charset="0"/>
                <a:ea typeface="Inter" pitchFamily="34" charset="-122"/>
                <a:cs typeface="Inter" pitchFamily="34" charset="-120"/>
              </a:rPr>
              <a:t>13560</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34841" y="499705"/>
            <a:ext cx="4761309" cy="595074"/>
          </a:xfrm>
          <a:prstGeom prst="rect">
            <a:avLst/>
          </a:prstGeom>
          <a:noFill/>
          <a:ln/>
        </p:spPr>
        <p:txBody>
          <a:bodyPr wrap="none" lIns="0" tIns="0" rIns="0" bIns="0" rtlCol="0" anchor="t"/>
          <a:lstStyle/>
          <a:p>
            <a:pPr indent="0" marL="0">
              <a:lnSpc>
                <a:spcPts val="4650"/>
              </a:lnSpc>
              <a:buNone/>
            </a:pPr>
            <a:r>
              <a:rPr lang="en-US" sz="3700" b="1" spc="-75" kern="0" dirty="0">
                <a:solidFill>
                  <a:srgbClr val="FF8AAF"/>
                </a:solidFill>
                <a:latin typeface="Petrona Bold" pitchFamily="34" charset="0"/>
                <a:ea typeface="Petrona Bold" pitchFamily="34" charset="-122"/>
                <a:cs typeface="Petrona Bold" pitchFamily="34" charset="-120"/>
              </a:rPr>
              <a:t>Visual Representation</a:t>
            </a:r>
            <a:endParaRPr lang="en-US" sz="3700" dirty="0"/>
          </a:p>
        </p:txBody>
      </p:sp>
      <p:pic>
        <p:nvPicPr>
          <p:cNvPr id="3" name="Image 0" descr="preencoded.png">    </p:cNvPr>
          <p:cNvPicPr>
            <a:picLocks noChangeAspect="1"/>
          </p:cNvPicPr>
          <p:nvPr/>
        </p:nvPicPr>
        <p:blipFill>
          <a:blip r:embed="rId1"/>
          <a:stretch>
            <a:fillRect/>
          </a:stretch>
        </p:blipFill>
        <p:spPr>
          <a:xfrm>
            <a:off x="634841" y="1457444"/>
            <a:ext cx="8615839" cy="5778341"/>
          </a:xfrm>
          <a:prstGeom prst="rect">
            <a:avLst/>
          </a:prstGeom>
        </p:spPr>
      </p:pic>
      <p:sp>
        <p:nvSpPr>
          <p:cNvPr id="4" name="Text 1"/>
          <p:cNvSpPr/>
          <p:nvPr/>
        </p:nvSpPr>
        <p:spPr>
          <a:xfrm>
            <a:off x="634841" y="7439739"/>
            <a:ext cx="13360718" cy="290036"/>
          </a:xfrm>
          <a:prstGeom prst="rect">
            <a:avLst/>
          </a:prstGeom>
          <a:noFill/>
          <a:ln/>
        </p:spPr>
        <p:txBody>
          <a:bodyPr wrap="none" lIns="0" tIns="0" rIns="0" bIns="0" rtlCol="0" anchor="t"/>
          <a:lstStyle/>
          <a:p>
            <a:pPr indent="0" marL="0">
              <a:lnSpc>
                <a:spcPts val="2250"/>
              </a:lnSpc>
              <a:buNone/>
            </a:pP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1629608"/>
            <a:ext cx="12902327" cy="1619964"/>
          </a:xfrm>
          <a:prstGeom prst="rect">
            <a:avLst/>
          </a:prstGeom>
          <a:noFill/>
          <a:ln/>
        </p:spPr>
        <p:txBody>
          <a:bodyPr wrap="squar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Total expense amount against entertainment and shopping.</a:t>
            </a:r>
            <a:endParaRPr lang="en-US" sz="5100" dirty="0"/>
          </a:p>
        </p:txBody>
      </p:sp>
      <p:sp>
        <p:nvSpPr>
          <p:cNvPr id="3" name="Shape 1"/>
          <p:cNvSpPr/>
          <p:nvPr/>
        </p:nvSpPr>
        <p:spPr>
          <a:xfrm>
            <a:off x="864037" y="3743325"/>
            <a:ext cx="12902327" cy="2856547"/>
          </a:xfrm>
          <a:prstGeom prst="roundRect">
            <a:avLst>
              <a:gd name="adj" fmla="val 3630"/>
            </a:avLst>
          </a:prstGeom>
          <a:noFill/>
          <a:ln w="15240">
            <a:solidFill>
              <a:srgbClr val="FFFFFF">
                <a:alpha val="24000"/>
              </a:srgbClr>
            </a:solidFill>
            <a:prstDash val="solid"/>
          </a:ln>
        </p:spPr>
      </p:sp>
      <p:sp>
        <p:nvSpPr>
          <p:cNvPr id="4" name="Shape 2"/>
          <p:cNvSpPr/>
          <p:nvPr/>
        </p:nvSpPr>
        <p:spPr>
          <a:xfrm>
            <a:off x="879277" y="3758565"/>
            <a:ext cx="12871847" cy="706517"/>
          </a:xfrm>
          <a:prstGeom prst="rect">
            <a:avLst/>
          </a:prstGeom>
          <a:solidFill>
            <a:srgbClr val="FFFFFF">
              <a:alpha val="4000"/>
            </a:srgbClr>
          </a:solidFill>
          <a:ln/>
        </p:spPr>
      </p:sp>
      <p:sp>
        <p:nvSpPr>
          <p:cNvPr id="5" name="Text 3"/>
          <p:cNvSpPr/>
          <p:nvPr/>
        </p:nvSpPr>
        <p:spPr>
          <a:xfrm>
            <a:off x="1126093" y="391429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Category</a:t>
            </a:r>
            <a:endParaRPr lang="en-US" sz="1900" dirty="0"/>
          </a:p>
        </p:txBody>
      </p:sp>
      <p:sp>
        <p:nvSpPr>
          <p:cNvPr id="6" name="Text 4"/>
          <p:cNvSpPr/>
          <p:nvPr/>
        </p:nvSpPr>
        <p:spPr>
          <a:xfrm>
            <a:off x="7565827" y="391429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Sum of Expense (INR)</a:t>
            </a:r>
            <a:endParaRPr lang="en-US" sz="1900" dirty="0"/>
          </a:p>
        </p:txBody>
      </p:sp>
      <p:sp>
        <p:nvSpPr>
          <p:cNvPr id="7" name="Shape 5"/>
          <p:cNvSpPr/>
          <p:nvPr/>
        </p:nvSpPr>
        <p:spPr>
          <a:xfrm>
            <a:off x="879277" y="4465082"/>
            <a:ext cx="12871847" cy="706517"/>
          </a:xfrm>
          <a:prstGeom prst="rect">
            <a:avLst/>
          </a:prstGeom>
          <a:solidFill>
            <a:srgbClr val="000000">
              <a:alpha val="4000"/>
            </a:srgbClr>
          </a:solidFill>
          <a:ln/>
        </p:spPr>
      </p:sp>
      <p:sp>
        <p:nvSpPr>
          <p:cNvPr id="8" name="Text 6"/>
          <p:cNvSpPr/>
          <p:nvPr/>
        </p:nvSpPr>
        <p:spPr>
          <a:xfrm>
            <a:off x="1126093" y="4620816"/>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Entertainment</a:t>
            </a:r>
            <a:endParaRPr lang="en-US" sz="1900" dirty="0"/>
          </a:p>
        </p:txBody>
      </p:sp>
      <p:sp>
        <p:nvSpPr>
          <p:cNvPr id="9" name="Text 7"/>
          <p:cNvSpPr/>
          <p:nvPr/>
        </p:nvSpPr>
        <p:spPr>
          <a:xfrm>
            <a:off x="7565827" y="4620816"/>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1000</a:t>
            </a:r>
            <a:endParaRPr lang="en-US" sz="1900" dirty="0"/>
          </a:p>
        </p:txBody>
      </p:sp>
      <p:sp>
        <p:nvSpPr>
          <p:cNvPr id="10" name="Shape 8"/>
          <p:cNvSpPr/>
          <p:nvPr/>
        </p:nvSpPr>
        <p:spPr>
          <a:xfrm>
            <a:off x="879277" y="5171599"/>
            <a:ext cx="12871847" cy="706517"/>
          </a:xfrm>
          <a:prstGeom prst="rect">
            <a:avLst/>
          </a:prstGeom>
          <a:solidFill>
            <a:srgbClr val="FFFFFF">
              <a:alpha val="4000"/>
            </a:srgbClr>
          </a:solidFill>
          <a:ln/>
        </p:spPr>
      </p:sp>
      <p:sp>
        <p:nvSpPr>
          <p:cNvPr id="11" name="Text 9"/>
          <p:cNvSpPr/>
          <p:nvPr/>
        </p:nvSpPr>
        <p:spPr>
          <a:xfrm>
            <a:off x="1126093" y="5327332"/>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Shopping</a:t>
            </a:r>
            <a:endParaRPr lang="en-US" sz="1900" dirty="0"/>
          </a:p>
        </p:txBody>
      </p:sp>
      <p:sp>
        <p:nvSpPr>
          <p:cNvPr id="12" name="Text 10"/>
          <p:cNvSpPr/>
          <p:nvPr/>
        </p:nvSpPr>
        <p:spPr>
          <a:xfrm>
            <a:off x="7565827" y="5327332"/>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3500</a:t>
            </a:r>
            <a:endParaRPr lang="en-US" sz="1900" dirty="0"/>
          </a:p>
        </p:txBody>
      </p:sp>
      <p:sp>
        <p:nvSpPr>
          <p:cNvPr id="13" name="Shape 11"/>
          <p:cNvSpPr/>
          <p:nvPr/>
        </p:nvSpPr>
        <p:spPr>
          <a:xfrm>
            <a:off x="879277" y="5878116"/>
            <a:ext cx="12871847" cy="706517"/>
          </a:xfrm>
          <a:prstGeom prst="rect">
            <a:avLst/>
          </a:prstGeom>
          <a:solidFill>
            <a:srgbClr val="000000">
              <a:alpha val="4000"/>
            </a:srgbClr>
          </a:solidFill>
          <a:ln/>
        </p:spPr>
      </p:sp>
      <p:sp>
        <p:nvSpPr>
          <p:cNvPr id="14" name="Text 12"/>
          <p:cNvSpPr/>
          <p:nvPr/>
        </p:nvSpPr>
        <p:spPr>
          <a:xfrm>
            <a:off x="1126093" y="603384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Grand Total</a:t>
            </a:r>
            <a:endParaRPr lang="en-US" sz="1900" dirty="0"/>
          </a:p>
        </p:txBody>
      </p:sp>
      <p:sp>
        <p:nvSpPr>
          <p:cNvPr id="15" name="Text 13"/>
          <p:cNvSpPr/>
          <p:nvPr/>
        </p:nvSpPr>
        <p:spPr>
          <a:xfrm>
            <a:off x="7565827" y="603384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4500</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982867"/>
            <a:ext cx="12902327" cy="1619964"/>
          </a:xfrm>
          <a:prstGeom prst="rect">
            <a:avLst/>
          </a:prstGeom>
          <a:noFill/>
          <a:ln/>
        </p:spPr>
        <p:txBody>
          <a:bodyPr wrap="squar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Number of times Nitin has ordered food online and the amount spent for it</a:t>
            </a:r>
            <a:endParaRPr lang="en-US" sz="5100" dirty="0"/>
          </a:p>
        </p:txBody>
      </p:sp>
      <p:sp>
        <p:nvSpPr>
          <p:cNvPr id="3" name="Shape 1"/>
          <p:cNvSpPr/>
          <p:nvPr/>
        </p:nvSpPr>
        <p:spPr>
          <a:xfrm>
            <a:off x="864037" y="4096583"/>
            <a:ext cx="12902327" cy="2150031"/>
          </a:xfrm>
          <a:prstGeom prst="roundRect">
            <a:avLst>
              <a:gd name="adj" fmla="val 4823"/>
            </a:avLst>
          </a:prstGeom>
          <a:noFill/>
          <a:ln w="15240">
            <a:solidFill>
              <a:srgbClr val="FFFFFF">
                <a:alpha val="24000"/>
              </a:srgbClr>
            </a:solidFill>
            <a:prstDash val="solid"/>
          </a:ln>
        </p:spPr>
      </p:sp>
      <p:sp>
        <p:nvSpPr>
          <p:cNvPr id="4" name="Shape 2"/>
          <p:cNvSpPr/>
          <p:nvPr/>
        </p:nvSpPr>
        <p:spPr>
          <a:xfrm>
            <a:off x="879277" y="4111823"/>
            <a:ext cx="12870537" cy="706517"/>
          </a:xfrm>
          <a:prstGeom prst="rect">
            <a:avLst/>
          </a:prstGeom>
          <a:solidFill>
            <a:srgbClr val="FFFFFF">
              <a:alpha val="4000"/>
            </a:srgbClr>
          </a:solidFill>
          <a:ln/>
        </p:spPr>
      </p:sp>
      <p:sp>
        <p:nvSpPr>
          <p:cNvPr id="5" name="Text 3"/>
          <p:cNvSpPr/>
          <p:nvPr/>
        </p:nvSpPr>
        <p:spPr>
          <a:xfrm>
            <a:off x="1127522" y="4267557"/>
            <a:ext cx="379226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Items</a:t>
            </a:r>
            <a:endParaRPr lang="en-US" sz="1900" dirty="0"/>
          </a:p>
        </p:txBody>
      </p:sp>
      <p:sp>
        <p:nvSpPr>
          <p:cNvPr id="6" name="Text 4"/>
          <p:cNvSpPr/>
          <p:nvPr/>
        </p:nvSpPr>
        <p:spPr>
          <a:xfrm>
            <a:off x="5421035" y="4267557"/>
            <a:ext cx="378845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Count of Items</a:t>
            </a:r>
            <a:endParaRPr lang="en-US" sz="1900" dirty="0"/>
          </a:p>
        </p:txBody>
      </p:sp>
      <p:sp>
        <p:nvSpPr>
          <p:cNvPr id="7" name="Text 5"/>
          <p:cNvSpPr/>
          <p:nvPr/>
        </p:nvSpPr>
        <p:spPr>
          <a:xfrm>
            <a:off x="9710738" y="4267557"/>
            <a:ext cx="379226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Sum of Expense (INR)</a:t>
            </a:r>
            <a:endParaRPr lang="en-US" sz="1900" dirty="0"/>
          </a:p>
        </p:txBody>
      </p:sp>
      <p:sp>
        <p:nvSpPr>
          <p:cNvPr id="8" name="Shape 6"/>
          <p:cNvSpPr/>
          <p:nvPr/>
        </p:nvSpPr>
        <p:spPr>
          <a:xfrm>
            <a:off x="879277" y="4818340"/>
            <a:ext cx="12870537" cy="706517"/>
          </a:xfrm>
          <a:prstGeom prst="rect">
            <a:avLst/>
          </a:prstGeom>
          <a:solidFill>
            <a:srgbClr val="000000">
              <a:alpha val="4000"/>
            </a:srgbClr>
          </a:solidFill>
          <a:ln/>
        </p:spPr>
      </p:sp>
      <p:sp>
        <p:nvSpPr>
          <p:cNvPr id="9" name="Text 7"/>
          <p:cNvSpPr/>
          <p:nvPr/>
        </p:nvSpPr>
        <p:spPr>
          <a:xfrm>
            <a:off x="1127522" y="4974074"/>
            <a:ext cx="379226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Online Food Order</a:t>
            </a:r>
            <a:endParaRPr lang="en-US" sz="1900" dirty="0"/>
          </a:p>
        </p:txBody>
      </p:sp>
      <p:sp>
        <p:nvSpPr>
          <p:cNvPr id="10" name="Text 8"/>
          <p:cNvSpPr/>
          <p:nvPr/>
        </p:nvSpPr>
        <p:spPr>
          <a:xfrm>
            <a:off x="5421035" y="4974074"/>
            <a:ext cx="378845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4</a:t>
            </a:r>
            <a:endParaRPr lang="en-US" sz="1900" dirty="0"/>
          </a:p>
        </p:txBody>
      </p:sp>
      <p:sp>
        <p:nvSpPr>
          <p:cNvPr id="11" name="Text 9"/>
          <p:cNvSpPr/>
          <p:nvPr/>
        </p:nvSpPr>
        <p:spPr>
          <a:xfrm>
            <a:off x="9710738" y="4974074"/>
            <a:ext cx="379226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600</a:t>
            </a:r>
            <a:endParaRPr lang="en-US" sz="1900" dirty="0"/>
          </a:p>
        </p:txBody>
      </p:sp>
      <p:sp>
        <p:nvSpPr>
          <p:cNvPr id="12" name="Shape 10"/>
          <p:cNvSpPr/>
          <p:nvPr/>
        </p:nvSpPr>
        <p:spPr>
          <a:xfrm>
            <a:off x="879277" y="5524857"/>
            <a:ext cx="12870537" cy="706517"/>
          </a:xfrm>
          <a:prstGeom prst="rect">
            <a:avLst/>
          </a:prstGeom>
          <a:solidFill>
            <a:srgbClr val="FFFFFF">
              <a:alpha val="4000"/>
            </a:srgbClr>
          </a:solidFill>
          <a:ln/>
        </p:spPr>
      </p:sp>
      <p:sp>
        <p:nvSpPr>
          <p:cNvPr id="13" name="Text 11"/>
          <p:cNvSpPr/>
          <p:nvPr/>
        </p:nvSpPr>
        <p:spPr>
          <a:xfrm>
            <a:off x="1127522" y="5680591"/>
            <a:ext cx="379226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Grand Total</a:t>
            </a:r>
            <a:endParaRPr lang="en-US" sz="1900" dirty="0"/>
          </a:p>
        </p:txBody>
      </p:sp>
      <p:sp>
        <p:nvSpPr>
          <p:cNvPr id="14" name="Text 12"/>
          <p:cNvSpPr/>
          <p:nvPr/>
        </p:nvSpPr>
        <p:spPr>
          <a:xfrm>
            <a:off x="5421035" y="5680591"/>
            <a:ext cx="378845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4</a:t>
            </a:r>
            <a:endParaRPr lang="en-US" sz="1900" dirty="0"/>
          </a:p>
        </p:txBody>
      </p:sp>
      <p:sp>
        <p:nvSpPr>
          <p:cNvPr id="15" name="Text 13"/>
          <p:cNvSpPr/>
          <p:nvPr/>
        </p:nvSpPr>
        <p:spPr>
          <a:xfrm>
            <a:off x="9710738" y="5680591"/>
            <a:ext cx="379226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600</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2387918"/>
            <a:ext cx="12410361" cy="809982"/>
          </a:xfrm>
          <a:prstGeom prst="rect">
            <a:avLst/>
          </a:prstGeom>
          <a:noFill/>
          <a:ln/>
        </p:spPr>
        <p:txBody>
          <a:bodyPr wrap="non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Number of times Nitin has watched a movie</a:t>
            </a:r>
            <a:endParaRPr lang="en-US" sz="5100" dirty="0"/>
          </a:p>
        </p:txBody>
      </p:sp>
      <p:sp>
        <p:nvSpPr>
          <p:cNvPr id="3" name="Shape 1"/>
          <p:cNvSpPr/>
          <p:nvPr/>
        </p:nvSpPr>
        <p:spPr>
          <a:xfrm>
            <a:off x="864037" y="3691652"/>
            <a:ext cx="12902327" cy="2150031"/>
          </a:xfrm>
          <a:prstGeom prst="roundRect">
            <a:avLst>
              <a:gd name="adj" fmla="val 4823"/>
            </a:avLst>
          </a:prstGeom>
          <a:noFill/>
          <a:ln w="15240">
            <a:solidFill>
              <a:srgbClr val="FFFFFF">
                <a:alpha val="24000"/>
              </a:srgbClr>
            </a:solidFill>
            <a:prstDash val="solid"/>
          </a:ln>
        </p:spPr>
      </p:sp>
      <p:sp>
        <p:nvSpPr>
          <p:cNvPr id="4" name="Shape 2"/>
          <p:cNvSpPr/>
          <p:nvPr/>
        </p:nvSpPr>
        <p:spPr>
          <a:xfrm>
            <a:off x="879277" y="3706892"/>
            <a:ext cx="12871847" cy="706517"/>
          </a:xfrm>
          <a:prstGeom prst="rect">
            <a:avLst/>
          </a:prstGeom>
          <a:solidFill>
            <a:srgbClr val="FFFFFF">
              <a:alpha val="4000"/>
            </a:srgbClr>
          </a:solidFill>
          <a:ln/>
        </p:spPr>
      </p:sp>
      <p:sp>
        <p:nvSpPr>
          <p:cNvPr id="5" name="Text 3"/>
          <p:cNvSpPr/>
          <p:nvPr/>
        </p:nvSpPr>
        <p:spPr>
          <a:xfrm>
            <a:off x="1126093" y="3862626"/>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Items</a:t>
            </a:r>
            <a:endParaRPr lang="en-US" sz="1900" dirty="0"/>
          </a:p>
        </p:txBody>
      </p:sp>
      <p:sp>
        <p:nvSpPr>
          <p:cNvPr id="6" name="Text 4"/>
          <p:cNvSpPr/>
          <p:nvPr/>
        </p:nvSpPr>
        <p:spPr>
          <a:xfrm>
            <a:off x="7565827" y="3862626"/>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Count of Items</a:t>
            </a:r>
            <a:endParaRPr lang="en-US" sz="1900" dirty="0"/>
          </a:p>
        </p:txBody>
      </p:sp>
      <p:sp>
        <p:nvSpPr>
          <p:cNvPr id="7" name="Shape 5"/>
          <p:cNvSpPr/>
          <p:nvPr/>
        </p:nvSpPr>
        <p:spPr>
          <a:xfrm>
            <a:off x="879277" y="4413409"/>
            <a:ext cx="12871847" cy="706517"/>
          </a:xfrm>
          <a:prstGeom prst="rect">
            <a:avLst/>
          </a:prstGeom>
          <a:solidFill>
            <a:srgbClr val="000000">
              <a:alpha val="4000"/>
            </a:srgbClr>
          </a:solidFill>
          <a:ln/>
        </p:spPr>
      </p:sp>
      <p:sp>
        <p:nvSpPr>
          <p:cNvPr id="8" name="Text 6"/>
          <p:cNvSpPr/>
          <p:nvPr/>
        </p:nvSpPr>
        <p:spPr>
          <a:xfrm>
            <a:off x="1126093" y="4569143"/>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Movie</a:t>
            </a:r>
            <a:endParaRPr lang="en-US" sz="1900" dirty="0"/>
          </a:p>
        </p:txBody>
      </p:sp>
      <p:sp>
        <p:nvSpPr>
          <p:cNvPr id="9" name="Text 7"/>
          <p:cNvSpPr/>
          <p:nvPr/>
        </p:nvSpPr>
        <p:spPr>
          <a:xfrm>
            <a:off x="7565827" y="4569143"/>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4</a:t>
            </a:r>
            <a:endParaRPr lang="en-US" sz="1900" dirty="0"/>
          </a:p>
        </p:txBody>
      </p:sp>
      <p:sp>
        <p:nvSpPr>
          <p:cNvPr id="10" name="Shape 8"/>
          <p:cNvSpPr/>
          <p:nvPr/>
        </p:nvSpPr>
        <p:spPr>
          <a:xfrm>
            <a:off x="879277" y="5119926"/>
            <a:ext cx="12871847" cy="706517"/>
          </a:xfrm>
          <a:prstGeom prst="rect">
            <a:avLst/>
          </a:prstGeom>
          <a:solidFill>
            <a:srgbClr val="FFFFFF">
              <a:alpha val="4000"/>
            </a:srgbClr>
          </a:solidFill>
          <a:ln/>
        </p:spPr>
      </p:sp>
      <p:sp>
        <p:nvSpPr>
          <p:cNvPr id="11" name="Text 9"/>
          <p:cNvSpPr/>
          <p:nvPr/>
        </p:nvSpPr>
        <p:spPr>
          <a:xfrm>
            <a:off x="1126093" y="527565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Grand Total</a:t>
            </a:r>
            <a:endParaRPr lang="en-US" sz="1900" dirty="0"/>
          </a:p>
        </p:txBody>
      </p:sp>
      <p:sp>
        <p:nvSpPr>
          <p:cNvPr id="12" name="Text 10"/>
          <p:cNvSpPr/>
          <p:nvPr/>
        </p:nvSpPr>
        <p:spPr>
          <a:xfrm>
            <a:off x="7565827" y="5275659"/>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4</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923092"/>
            <a:ext cx="12902327" cy="1619964"/>
          </a:xfrm>
          <a:prstGeom prst="rect">
            <a:avLst/>
          </a:prstGeom>
          <a:noFill/>
          <a:ln/>
        </p:spPr>
        <p:txBody>
          <a:bodyPr wrap="square" lIns="0" tIns="0" rIns="0" bIns="0" rtlCol="0" anchor="t"/>
          <a:lstStyle/>
          <a:p>
            <a:pPr indent="0" marL="0">
              <a:lnSpc>
                <a:spcPts val="6350"/>
              </a:lnSpc>
              <a:buNone/>
            </a:pPr>
            <a:r>
              <a:rPr lang="en-US" sz="5100" b="1" spc="-102" kern="0" dirty="0">
                <a:solidFill>
                  <a:srgbClr val="FF8AAF"/>
                </a:solidFill>
                <a:latin typeface="Petrona Bold" pitchFamily="34" charset="0"/>
                <a:ea typeface="Petrona Bold" pitchFamily="34" charset="-122"/>
                <a:cs typeface="Petrona Bold" pitchFamily="34" charset="-120"/>
              </a:rPr>
              <a:t>The less essential category that Nitin may remove to increase his savings</a:t>
            </a:r>
            <a:endParaRPr lang="en-US" sz="5100" dirty="0"/>
          </a:p>
        </p:txBody>
      </p:sp>
      <p:sp>
        <p:nvSpPr>
          <p:cNvPr id="3" name="Shape 1"/>
          <p:cNvSpPr/>
          <p:nvPr/>
        </p:nvSpPr>
        <p:spPr>
          <a:xfrm>
            <a:off x="864037" y="3036808"/>
            <a:ext cx="12902327" cy="4269581"/>
          </a:xfrm>
          <a:prstGeom prst="roundRect">
            <a:avLst>
              <a:gd name="adj" fmla="val 2429"/>
            </a:avLst>
          </a:prstGeom>
          <a:noFill/>
          <a:ln w="15240">
            <a:solidFill>
              <a:srgbClr val="FFFFFF">
                <a:alpha val="24000"/>
              </a:srgbClr>
            </a:solidFill>
            <a:prstDash val="solid"/>
          </a:ln>
        </p:spPr>
      </p:sp>
      <p:sp>
        <p:nvSpPr>
          <p:cNvPr id="4" name="Shape 2"/>
          <p:cNvSpPr/>
          <p:nvPr/>
        </p:nvSpPr>
        <p:spPr>
          <a:xfrm>
            <a:off x="879277" y="3052048"/>
            <a:ext cx="12871847" cy="706517"/>
          </a:xfrm>
          <a:prstGeom prst="rect">
            <a:avLst/>
          </a:prstGeom>
          <a:solidFill>
            <a:srgbClr val="FFFFFF">
              <a:alpha val="4000"/>
            </a:srgbClr>
          </a:solidFill>
          <a:ln/>
        </p:spPr>
      </p:sp>
      <p:sp>
        <p:nvSpPr>
          <p:cNvPr id="5" name="Text 3"/>
          <p:cNvSpPr/>
          <p:nvPr/>
        </p:nvSpPr>
        <p:spPr>
          <a:xfrm>
            <a:off x="1126093" y="3207782"/>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Items</a:t>
            </a:r>
            <a:endParaRPr lang="en-US" sz="1900" dirty="0"/>
          </a:p>
        </p:txBody>
      </p:sp>
      <p:sp>
        <p:nvSpPr>
          <p:cNvPr id="6" name="Text 4"/>
          <p:cNvSpPr/>
          <p:nvPr/>
        </p:nvSpPr>
        <p:spPr>
          <a:xfrm>
            <a:off x="7565827" y="3207782"/>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Sum of Expense (INR)</a:t>
            </a:r>
            <a:endParaRPr lang="en-US" sz="1900" dirty="0"/>
          </a:p>
        </p:txBody>
      </p:sp>
      <p:sp>
        <p:nvSpPr>
          <p:cNvPr id="7" name="Shape 5"/>
          <p:cNvSpPr/>
          <p:nvPr/>
        </p:nvSpPr>
        <p:spPr>
          <a:xfrm>
            <a:off x="879277" y="3758565"/>
            <a:ext cx="12871847" cy="706517"/>
          </a:xfrm>
          <a:prstGeom prst="rect">
            <a:avLst/>
          </a:prstGeom>
          <a:solidFill>
            <a:srgbClr val="000000">
              <a:alpha val="4000"/>
            </a:srgbClr>
          </a:solidFill>
          <a:ln/>
        </p:spPr>
      </p:sp>
      <p:sp>
        <p:nvSpPr>
          <p:cNvPr id="8" name="Text 6"/>
          <p:cNvSpPr/>
          <p:nvPr/>
        </p:nvSpPr>
        <p:spPr>
          <a:xfrm>
            <a:off x="1126093" y="3914299"/>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Chips and Fries</a:t>
            </a:r>
            <a:endParaRPr lang="en-US" sz="1900" dirty="0"/>
          </a:p>
        </p:txBody>
      </p:sp>
      <p:sp>
        <p:nvSpPr>
          <p:cNvPr id="9" name="Text 7"/>
          <p:cNvSpPr/>
          <p:nvPr/>
        </p:nvSpPr>
        <p:spPr>
          <a:xfrm>
            <a:off x="7565827" y="3914299"/>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250</a:t>
            </a:r>
            <a:endParaRPr lang="en-US" sz="1900" dirty="0"/>
          </a:p>
        </p:txBody>
      </p:sp>
      <p:sp>
        <p:nvSpPr>
          <p:cNvPr id="10" name="Shape 8"/>
          <p:cNvSpPr/>
          <p:nvPr/>
        </p:nvSpPr>
        <p:spPr>
          <a:xfrm>
            <a:off x="879277" y="4465082"/>
            <a:ext cx="12871847" cy="706517"/>
          </a:xfrm>
          <a:prstGeom prst="rect">
            <a:avLst/>
          </a:prstGeom>
          <a:solidFill>
            <a:srgbClr val="FFFFFF">
              <a:alpha val="4000"/>
            </a:srgbClr>
          </a:solidFill>
          <a:ln/>
        </p:spPr>
      </p:sp>
      <p:sp>
        <p:nvSpPr>
          <p:cNvPr id="11" name="Text 9"/>
          <p:cNvSpPr/>
          <p:nvPr/>
        </p:nvSpPr>
        <p:spPr>
          <a:xfrm>
            <a:off x="1126093" y="4620816"/>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Movie</a:t>
            </a:r>
            <a:endParaRPr lang="en-US" sz="1900" dirty="0"/>
          </a:p>
        </p:txBody>
      </p:sp>
      <p:sp>
        <p:nvSpPr>
          <p:cNvPr id="12" name="Text 10"/>
          <p:cNvSpPr/>
          <p:nvPr/>
        </p:nvSpPr>
        <p:spPr>
          <a:xfrm>
            <a:off x="7565827" y="4620816"/>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1000</a:t>
            </a:r>
            <a:endParaRPr lang="en-US" sz="1900" dirty="0"/>
          </a:p>
        </p:txBody>
      </p:sp>
      <p:sp>
        <p:nvSpPr>
          <p:cNvPr id="13" name="Shape 11"/>
          <p:cNvSpPr/>
          <p:nvPr/>
        </p:nvSpPr>
        <p:spPr>
          <a:xfrm>
            <a:off x="879277" y="5171599"/>
            <a:ext cx="12871847" cy="706517"/>
          </a:xfrm>
          <a:prstGeom prst="rect">
            <a:avLst/>
          </a:prstGeom>
          <a:solidFill>
            <a:srgbClr val="000000">
              <a:alpha val="4000"/>
            </a:srgbClr>
          </a:solidFill>
          <a:ln/>
        </p:spPr>
      </p:sp>
      <p:sp>
        <p:nvSpPr>
          <p:cNvPr id="14" name="Text 12"/>
          <p:cNvSpPr/>
          <p:nvPr/>
        </p:nvSpPr>
        <p:spPr>
          <a:xfrm>
            <a:off x="1126093" y="5327332"/>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Online Food Order</a:t>
            </a:r>
            <a:endParaRPr lang="en-US" sz="1900" dirty="0"/>
          </a:p>
        </p:txBody>
      </p:sp>
      <p:sp>
        <p:nvSpPr>
          <p:cNvPr id="15" name="Text 13"/>
          <p:cNvSpPr/>
          <p:nvPr/>
        </p:nvSpPr>
        <p:spPr>
          <a:xfrm>
            <a:off x="7565827" y="5327332"/>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600</a:t>
            </a:r>
            <a:endParaRPr lang="en-US" sz="1900" dirty="0"/>
          </a:p>
        </p:txBody>
      </p:sp>
      <p:sp>
        <p:nvSpPr>
          <p:cNvPr id="16" name="Shape 14"/>
          <p:cNvSpPr/>
          <p:nvPr/>
        </p:nvSpPr>
        <p:spPr>
          <a:xfrm>
            <a:off x="879277" y="5878116"/>
            <a:ext cx="12871847" cy="706517"/>
          </a:xfrm>
          <a:prstGeom prst="rect">
            <a:avLst/>
          </a:prstGeom>
          <a:solidFill>
            <a:srgbClr val="FFFFFF">
              <a:alpha val="4000"/>
            </a:srgbClr>
          </a:solidFill>
          <a:ln/>
        </p:spPr>
      </p:sp>
      <p:sp>
        <p:nvSpPr>
          <p:cNvPr id="17" name="Text 15"/>
          <p:cNvSpPr/>
          <p:nvPr/>
        </p:nvSpPr>
        <p:spPr>
          <a:xfrm>
            <a:off x="1126093" y="6033849"/>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Tshirt and Jeans</a:t>
            </a:r>
            <a:endParaRPr lang="en-US" sz="1900" dirty="0"/>
          </a:p>
        </p:txBody>
      </p:sp>
      <p:sp>
        <p:nvSpPr>
          <p:cNvPr id="18" name="Text 16"/>
          <p:cNvSpPr/>
          <p:nvPr/>
        </p:nvSpPr>
        <p:spPr>
          <a:xfrm>
            <a:off x="7565827" y="6033849"/>
            <a:ext cx="5938480" cy="395049"/>
          </a:xfrm>
          <a:prstGeom prst="rect">
            <a:avLst/>
          </a:prstGeom>
          <a:noFill/>
          <a:ln/>
        </p:spPr>
        <p:txBody>
          <a:bodyPr wrap="none" lIns="0" tIns="0" rIns="0" bIns="0" rtlCol="0" anchor="t"/>
          <a:lstStyle/>
          <a:p>
            <a:pPr indent="0" marL="0">
              <a:lnSpc>
                <a:spcPts val="3100"/>
              </a:lnSpc>
              <a:buNone/>
            </a:pPr>
            <a:r>
              <a:rPr lang="en-US" sz="1900" spc="-39" kern="0" dirty="0">
                <a:solidFill>
                  <a:srgbClr val="E0D6DE"/>
                </a:solidFill>
                <a:latin typeface="Inter" pitchFamily="34" charset="0"/>
                <a:ea typeface="Inter" pitchFamily="34" charset="-122"/>
                <a:cs typeface="Inter" pitchFamily="34" charset="-120"/>
              </a:rPr>
              <a:t>2500</a:t>
            </a:r>
            <a:endParaRPr lang="en-US" sz="1900" dirty="0"/>
          </a:p>
        </p:txBody>
      </p:sp>
      <p:sp>
        <p:nvSpPr>
          <p:cNvPr id="19" name="Shape 17"/>
          <p:cNvSpPr/>
          <p:nvPr/>
        </p:nvSpPr>
        <p:spPr>
          <a:xfrm>
            <a:off x="879277" y="6584633"/>
            <a:ext cx="12871847" cy="706517"/>
          </a:xfrm>
          <a:prstGeom prst="rect">
            <a:avLst/>
          </a:prstGeom>
          <a:solidFill>
            <a:srgbClr val="000000">
              <a:alpha val="4000"/>
            </a:srgbClr>
          </a:solidFill>
          <a:ln/>
        </p:spPr>
      </p:sp>
      <p:sp>
        <p:nvSpPr>
          <p:cNvPr id="20" name="Text 18"/>
          <p:cNvSpPr/>
          <p:nvPr/>
        </p:nvSpPr>
        <p:spPr>
          <a:xfrm>
            <a:off x="1126093" y="6740366"/>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Grand Total</a:t>
            </a:r>
            <a:endParaRPr lang="en-US" sz="1900" dirty="0"/>
          </a:p>
        </p:txBody>
      </p:sp>
      <p:sp>
        <p:nvSpPr>
          <p:cNvPr id="21" name="Text 19"/>
          <p:cNvSpPr/>
          <p:nvPr/>
        </p:nvSpPr>
        <p:spPr>
          <a:xfrm>
            <a:off x="7565827" y="6740366"/>
            <a:ext cx="5938480" cy="395049"/>
          </a:xfrm>
          <a:prstGeom prst="rect">
            <a:avLst/>
          </a:prstGeom>
          <a:noFill/>
          <a:ln/>
        </p:spPr>
        <p:txBody>
          <a:bodyPr wrap="none" lIns="0" tIns="0" rIns="0" bIns="0" rtlCol="0" anchor="t"/>
          <a:lstStyle/>
          <a:p>
            <a:pPr indent="0" marL="0">
              <a:lnSpc>
                <a:spcPts val="3100"/>
              </a:lnSpc>
              <a:buNone/>
            </a:pPr>
            <a:r>
              <a:rPr lang="en-US" sz="1900" b="1" spc="-39" kern="0" dirty="0">
                <a:solidFill>
                  <a:srgbClr val="E0D6DE"/>
                </a:solidFill>
                <a:latin typeface="Inter" pitchFamily="34" charset="0"/>
                <a:ea typeface="Inter" pitchFamily="34" charset="-122"/>
                <a:cs typeface="Inter" pitchFamily="34" charset="-120"/>
              </a:rPr>
              <a:t>4350</a:t>
            </a:r>
            <a:endParaRPr lang="en-US" sz="19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2024-10-04T12:20:53Z</dcterms:created>
  <dcterms:modified xsi:type="dcterms:W3CDTF">2024-10-04T12:20:53Z</dcterms:modified>
</cp:coreProperties>
</file>